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86" r:id="rId3"/>
    <p:sldMasterId id="2147483698" r:id="rId4"/>
    <p:sldMasterId id="2147483701" r:id="rId5"/>
    <p:sldMasterId id="2147483704" r:id="rId6"/>
  </p:sldMasterIdLst>
  <p:notesMasterIdLst>
    <p:notesMasterId r:id="rId44"/>
  </p:notesMasterIdLst>
  <p:sldIdLst>
    <p:sldId id="257" r:id="rId7"/>
    <p:sldId id="258" r:id="rId8"/>
    <p:sldId id="259" r:id="rId9"/>
    <p:sldId id="260" r:id="rId10"/>
    <p:sldId id="256"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90" r:id="rId24"/>
    <p:sldId id="298" r:id="rId25"/>
    <p:sldId id="299" r:id="rId26"/>
    <p:sldId id="300" r:id="rId27"/>
    <p:sldId id="288" r:id="rId28"/>
    <p:sldId id="291" r:id="rId29"/>
    <p:sldId id="301" r:id="rId30"/>
    <p:sldId id="302" r:id="rId31"/>
    <p:sldId id="303" r:id="rId32"/>
    <p:sldId id="309" r:id="rId33"/>
    <p:sldId id="305" r:id="rId34"/>
    <p:sldId id="306" r:id="rId35"/>
    <p:sldId id="295" r:id="rId36"/>
    <p:sldId id="308" r:id="rId37"/>
    <p:sldId id="287" r:id="rId38"/>
    <p:sldId id="310" r:id="rId39"/>
    <p:sldId id="311" r:id="rId40"/>
    <p:sldId id="312" r:id="rId41"/>
    <p:sldId id="313" r:id="rId42"/>
    <p:sldId id="31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33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821"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EE211-0809-4C43-894C-20A95226527A}" type="datetimeFigureOut">
              <a:rPr lang="en-US" smtClean="0"/>
              <a:t>4/8/2020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4A0E6-E174-4304-AC18-B7BD7F147419}" type="slidenum">
              <a:rPr lang="en-US" smtClean="0"/>
              <a:t>‹#›</a:t>
            </a:fld>
            <a:endParaRPr lang="en-US"/>
          </a:p>
        </p:txBody>
      </p:sp>
    </p:spTree>
    <p:extLst>
      <p:ext uri="{BB962C8B-B14F-4D97-AF65-F5344CB8AC3E}">
        <p14:creationId xmlns:p14="http://schemas.microsoft.com/office/powerpoint/2010/main" val="161083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A0F9A4-C3A9-4C1E-8934-32E58931175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3861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F25F220-B26E-4538-9580-E31F5DA7A2B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C17FF59E-759B-40C7-90D3-E22032199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catalog record you see on screen here includes 183 cubic feet described in 12 separate accessions like you see here. </a:t>
            </a:r>
          </a:p>
          <a:p>
            <a:endParaRPr lang="en-US" altLang="en-US"/>
          </a:p>
          <a:p>
            <a:endParaRPr lang="en-US" altLang="en-US"/>
          </a:p>
        </p:txBody>
      </p:sp>
      <p:sp>
        <p:nvSpPr>
          <p:cNvPr id="27652" name="Slide Number Placeholder 3">
            <a:extLst>
              <a:ext uri="{FF2B5EF4-FFF2-40B4-BE49-F238E27FC236}">
                <a16:creationId xmlns:a16="http://schemas.microsoft.com/office/drawing/2014/main" id="{0DA4EAC9-CC25-41A0-9598-9668A91C25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8DEEBD-5A0C-4340-B4C7-48A478D2E52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E784030-A832-425A-A42A-83CC0D9DCB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4D8FEB3-27CC-4F96-8866-38D5093FE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Overall, the entire project worked as we anticipated it would, by planning up front about what collections we would using MPLP to quickly make available. There were times when work was started on a collection, and then we determined that it needed more work then we were able to do at that time. In these instances, we either determined that the collection would be set aside or looked at the benefits of the additional work. </a:t>
            </a:r>
          </a:p>
          <a:p>
            <a:endParaRPr lang="en-US" altLang="en-US"/>
          </a:p>
          <a:p>
            <a:r>
              <a:rPr lang="en-US" altLang="en-US"/>
              <a:t>Given the number of collections we looked at, there were times where space and/or staff constraints made it impossible to physically rearrange a collection. In these instances, we determined that rather then move around material, we’d represent its correct location on a finding aid, but keep the boxes numerically out of order.  </a:t>
            </a:r>
          </a:p>
        </p:txBody>
      </p:sp>
      <p:sp>
        <p:nvSpPr>
          <p:cNvPr id="31748" name="Slide Number Placeholder 3">
            <a:extLst>
              <a:ext uri="{FF2B5EF4-FFF2-40B4-BE49-F238E27FC236}">
                <a16:creationId xmlns:a16="http://schemas.microsoft.com/office/drawing/2014/main" id="{A3ED2CD5-F268-4280-B7F1-3BDE8B8C04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534712-7D06-4DA6-8A49-637627EACDC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4CF9124-E94C-4E45-A3EC-675ED19CB9E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B10A688D-994B-477D-B80C-509C260639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1. This first one is obvious, since we carefully selected collections for which MPLP would be appropriate, we considered a few different things that could save time. The first was not labeling folders.</a:t>
            </a:r>
          </a:p>
          <a:p>
            <a:endParaRPr lang="en-US" altLang="en-US"/>
          </a:p>
          <a:p>
            <a:r>
              <a:rPr lang="en-US" altLang="en-US"/>
              <a:t>Typically, we write the accession number and box and folder numbers on each folder. Writing this information was found to add 15 minutes/box. Processing staff decided to leave off this information to speed our processes. </a:t>
            </a:r>
          </a:p>
          <a:p>
            <a:endParaRPr lang="en-US" altLang="en-US"/>
          </a:p>
          <a:p>
            <a:r>
              <a:rPr lang="en-US" altLang="en-US"/>
              <a:t>However, this information makes the job of public services staff much easier. So, after working on a few collections where we left off this information, the feedback from reference staff was that leaving off this information made their jobs much harder. In the end, saving 15 minutes wasn’t worth the long term issues that the savings were creating. </a:t>
            </a:r>
          </a:p>
          <a:p>
            <a:endParaRPr lang="en-US" altLang="en-US"/>
          </a:p>
          <a:p>
            <a:r>
              <a:rPr lang="en-US" altLang="en-US"/>
              <a:t>2. Because we were describing individual accessions separately, rather then entire series, we tried having multiple employees work on a single series. Staff simply didn’t like that approach. They preferred being responsible for the whole series. This seemed to be the preference because staff was able to see the accomplishment of finishing an complete series at a time. Splitting things up sometimes also made it hard to see when two accessions should obviously be combined (subject files where an alpha-run was unintentionally spit up. </a:t>
            </a:r>
          </a:p>
          <a:p>
            <a:endParaRPr lang="en-US" altLang="en-US"/>
          </a:p>
          <a:p>
            <a:r>
              <a:rPr lang="en-US" altLang="en-US"/>
              <a:t>3. For a number of collections at offsite that had been “processed” by past staff, we simply copied descriptive information from the boxes into our EAD finding aids. We trusted our predecessors and didn’t go into boxes looking for things or verifying the information. This was mostly ok, however we’ve since found instances where these brief descriptions are not enough to provide access to the boxes. </a:t>
            </a:r>
          </a:p>
          <a:p>
            <a:endParaRPr lang="en-US" altLang="en-US"/>
          </a:p>
          <a:p>
            <a:r>
              <a:rPr lang="en-US" altLang="en-US"/>
              <a:t>4. </a:t>
            </a:r>
          </a:p>
        </p:txBody>
      </p:sp>
      <p:sp>
        <p:nvSpPr>
          <p:cNvPr id="33796" name="Slide Number Placeholder 3">
            <a:extLst>
              <a:ext uri="{FF2B5EF4-FFF2-40B4-BE49-F238E27FC236}">
                <a16:creationId xmlns:a16="http://schemas.microsoft.com/office/drawing/2014/main" id="{0C1801F9-7A3B-40E9-8887-EC401941E9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0F8109-1990-403B-8EC2-D4F8C822037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F4E307E-B85E-4F6B-83B3-3C514551E68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9EF4456-68E7-4CBF-975C-E37EA64836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first one is obvious, since we carefully selected collections for which MPLP would be appropriate, we considered a few different things that could save time. The first was not labeling folders.</a:t>
            </a:r>
          </a:p>
          <a:p>
            <a:endParaRPr lang="en-US" altLang="en-US"/>
          </a:p>
          <a:p>
            <a:r>
              <a:rPr lang="en-US" altLang="en-US"/>
              <a:t>Typically, we write the accession number and box and folder numbers on each folder. Writing this information was found to add 15 minutes/box. Processing staff decided to leave off this information to speed our processes. </a:t>
            </a:r>
          </a:p>
          <a:p>
            <a:endParaRPr lang="en-US" altLang="en-US"/>
          </a:p>
          <a:p>
            <a:r>
              <a:rPr lang="en-US" altLang="en-US"/>
              <a:t>However, this information makes the job of public services staff much easier. So, after working on a few collections where we left off this information, the feedback from reference staff was that leaving off this information made their jobs much harder. In the end, saving 15 minutes wasn’t worth the long term issues that the savings were creating. </a:t>
            </a:r>
          </a:p>
          <a:p>
            <a:endParaRPr lang="en-US" altLang="en-US"/>
          </a:p>
          <a:p>
            <a:endParaRPr lang="en-US" altLang="en-US"/>
          </a:p>
        </p:txBody>
      </p:sp>
      <p:sp>
        <p:nvSpPr>
          <p:cNvPr id="35844" name="Slide Number Placeholder 3">
            <a:extLst>
              <a:ext uri="{FF2B5EF4-FFF2-40B4-BE49-F238E27FC236}">
                <a16:creationId xmlns:a16="http://schemas.microsoft.com/office/drawing/2014/main" id="{DE097447-11EE-4898-A8F9-B14C1E1AE4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85AA3B-9CC8-49AC-8494-BE470C258B5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0206-93A0-413E-9AD3-A4E17085E70E}" type="slidenum">
              <a:rPr kumimoji="0" lang="en-US" sz="1200" b="0" i="0" u="none" strike="noStrike" kern="1200" cap="none" spc="0" normalizeH="0" baseline="0" noProof="0" smtClean="0">
                <a:ln>
                  <a:noFill/>
                </a:ln>
                <a:solidFill>
                  <a:prstClr val="black"/>
                </a:solidFill>
                <a:effectLst/>
                <a:uLnTx/>
                <a:uFillTx/>
                <a:latin typeface="Calibri"/>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DejaVu Sans"/>
              <a:cs typeface="DejaVu Sans"/>
            </a:endParaRPr>
          </a:p>
        </p:txBody>
      </p:sp>
    </p:spTree>
    <p:extLst>
      <p:ext uri="{BB962C8B-B14F-4D97-AF65-F5344CB8AC3E}">
        <p14:creationId xmlns:p14="http://schemas.microsoft.com/office/powerpoint/2010/main" val="2443216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AE0206-93A0-413E-9AD3-A4E17085E70E}" type="slidenum">
              <a:rPr kumimoji="0" lang="en-US" sz="1200" b="0" i="0" u="none" strike="noStrike" kern="1200" cap="none" spc="0" normalizeH="0" baseline="0" noProof="0" smtClean="0">
                <a:ln>
                  <a:noFill/>
                </a:ln>
                <a:solidFill>
                  <a:prstClr val="black"/>
                </a:solidFill>
                <a:effectLst/>
                <a:uLnTx/>
                <a:uFillTx/>
                <a:latin typeface="Calibri"/>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DejaVu Sans"/>
              <a:cs typeface="DejaVu Sans"/>
            </a:endParaRPr>
          </a:p>
        </p:txBody>
      </p:sp>
    </p:spTree>
    <p:extLst>
      <p:ext uri="{BB962C8B-B14F-4D97-AF65-F5344CB8AC3E}">
        <p14:creationId xmlns:p14="http://schemas.microsoft.com/office/powerpoint/2010/main" val="280464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2A58D-9D01-46C4-A9F6-24FB307F1349}" type="slidenum">
              <a:rPr kumimoji="0" lang="en-US" sz="1400" b="0" i="0" u="none" strike="noStrike" kern="1200" cap="none" spc="-1" normalizeH="0" baseline="0" noProof="0" smtClean="0">
                <a:ln>
                  <a:noFill/>
                </a:ln>
                <a:solidFill>
                  <a:prstClr val="black"/>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1" normalizeH="0" baseline="0" noProof="0">
              <a:ln>
                <a:noFill/>
              </a:ln>
              <a:solidFill>
                <a:prstClr val="black"/>
              </a:solidFill>
              <a:effectLst/>
              <a:uLnTx/>
              <a:uFillTx/>
              <a:latin typeface="Times New Roman"/>
              <a:ea typeface="DejaVu Sans"/>
              <a:cs typeface="DejaVu Sans"/>
            </a:endParaRPr>
          </a:p>
        </p:txBody>
      </p:sp>
    </p:spTree>
    <p:extLst>
      <p:ext uri="{BB962C8B-B14F-4D97-AF65-F5344CB8AC3E}">
        <p14:creationId xmlns:p14="http://schemas.microsoft.com/office/powerpoint/2010/main" val="337069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0F9A4-C3A9-4C1E-8934-32E58931175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1812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70BF72F-8C1F-4A7A-A780-C009E46BF5F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9C74BBE-F017-43E8-984E-9A9399520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Hello, thanks for having me here today, a note of warning, I’m joining you all from home today so please excuse any background noise. </a:t>
            </a:r>
          </a:p>
          <a:p>
            <a:endParaRPr lang="en-US" altLang="en-US"/>
          </a:p>
          <a:p>
            <a:r>
              <a:rPr lang="en-US" altLang="en-US"/>
              <a:t>My name is Abbie Norderhaug, I’m the assistant state archivist at the Wisconsin Historical Society. I’ve been in this position since 2016, prior to that, I was the WHS’s public records accessioner and in that position coordinated the work that I’ll discuss here. </a:t>
            </a:r>
          </a:p>
          <a:p>
            <a:endParaRPr lang="en-US" altLang="en-US"/>
          </a:p>
          <a:p>
            <a:endParaRPr lang="en-US" altLang="en-US"/>
          </a:p>
        </p:txBody>
      </p:sp>
      <p:sp>
        <p:nvSpPr>
          <p:cNvPr id="11268" name="Slide Number Placeholder 3">
            <a:extLst>
              <a:ext uri="{FF2B5EF4-FFF2-40B4-BE49-F238E27FC236}">
                <a16:creationId xmlns:a16="http://schemas.microsoft.com/office/drawing/2014/main" id="{089D6B4E-C0F8-4362-9402-987A1A9777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7579B2-5CD0-4E16-8A61-69734C934B2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6158781-CA97-4DBF-93DD-1154A800A48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2C3969B-27D3-4504-B617-81FE8EBE68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WHS is an independent state agency that serves as the State of Wisconsin's State Archives, the North American History Library for the UW Madison, </a:t>
            </a:r>
          </a:p>
          <a:p>
            <a:endParaRPr lang="en-US" altLang="en-US"/>
          </a:p>
          <a:p>
            <a:r>
              <a:rPr lang="en-US" altLang="en-US"/>
              <a:t>The WHS receives records from over 50 state agencies, 71 of our 72 counties, and 1000s of municipalities. The amounts to about 1000 cubic feet of records per year. Handling this content are two full time staff members, one for state records and one for local records, and a team of work study students, and part time staff.</a:t>
            </a:r>
          </a:p>
          <a:p>
            <a:endParaRPr lang="en-US" altLang="en-US"/>
          </a:p>
          <a:p>
            <a:r>
              <a:rPr lang="en-US" altLang="en-US"/>
              <a:t>Those full time staff members I mentioned are also responsible for providing records management advice and training, traveling for field appraisals, and other work in addition to accessioning all this material. Given the small staff size, an MPLP style approach is the only way to make sure that our public records collections are accessible in a reasonable timeframe. </a:t>
            </a:r>
          </a:p>
          <a:p>
            <a:endParaRPr lang="en-US" altLang="en-US"/>
          </a:p>
        </p:txBody>
      </p:sp>
      <p:sp>
        <p:nvSpPr>
          <p:cNvPr id="13316" name="Slide Number Placeholder 3">
            <a:extLst>
              <a:ext uri="{FF2B5EF4-FFF2-40B4-BE49-F238E27FC236}">
                <a16:creationId xmlns:a16="http://schemas.microsoft.com/office/drawing/2014/main" id="{268006E3-468E-4FAC-9EFD-202C820B9C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F0A5DE-C125-41C0-AE32-F8038E80795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F783AB5-72B8-43A1-83CC-CEEE7531F85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217C3516-577E-4692-8A40-3C992AF868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WHS has been accepting public records since at least 1907, so as you can imagine, the intervening years have brought a number of different processing styles.</a:t>
            </a:r>
          </a:p>
          <a:p>
            <a:endParaRPr lang="en-US" altLang="en-US"/>
          </a:p>
          <a:p>
            <a:r>
              <a:rPr lang="en-US" altLang="en-US"/>
              <a:t>The earliest records are what we think of as fully processed, material arranged, in labeled folders and boxes with container lists. From this detailed treatment, collections moved to a status where they appeared processed, however, rather then creating finding aids detailed information about content was added to box labels. As you might imagine, this works great if you have time to go into the stacks and read the labels of a collection until you find the content you need. </a:t>
            </a:r>
          </a:p>
          <a:p>
            <a:endParaRPr lang="en-US" altLang="en-US"/>
          </a:p>
          <a:p>
            <a:r>
              <a:rPr lang="en-US" altLang="en-US"/>
              <a:t>Need to look at Carolyn’s paper for detailed here also check petition grant project application and Helmut’s MAC article? SAA Article??</a:t>
            </a:r>
          </a:p>
          <a:p>
            <a:endParaRPr lang="en-US" altLang="en-US"/>
          </a:p>
          <a:p>
            <a:r>
              <a:rPr lang="en-US" altLang="en-US"/>
              <a:t>Its important to note, that different types of collections have different level of process standards. Although we’ve adopted MPLP standards for our descriptive standards, they are not used for all collections. </a:t>
            </a:r>
          </a:p>
          <a:p>
            <a:endParaRPr lang="en-US" altLang="en-US"/>
          </a:p>
          <a:p>
            <a:r>
              <a:rPr lang="en-US" altLang="en-US"/>
              <a:t>A number of local government record collections are not prepared for access using MPLP approaches. They are traditionally processed.</a:t>
            </a:r>
          </a:p>
          <a:p>
            <a:endParaRPr lang="en-US" altLang="en-US"/>
          </a:p>
          <a:p>
            <a:r>
              <a:rPr lang="en-US" altLang="en-US"/>
              <a:t>There are certain state record collections that include things like PII or confidential information which are also not candidates for an MPLP approach. </a:t>
            </a:r>
          </a:p>
          <a:p>
            <a:endParaRPr lang="en-US" altLang="en-US"/>
          </a:p>
          <a:p>
            <a:endParaRPr lang="en-US" altLang="en-US"/>
          </a:p>
          <a:p>
            <a:endParaRPr lang="en-US" altLang="en-US"/>
          </a:p>
          <a:p>
            <a:endParaRPr lang="en-US" altLang="en-US"/>
          </a:p>
          <a:p>
            <a:endParaRPr lang="en-US" altLang="en-US"/>
          </a:p>
          <a:p>
            <a:endParaRPr lang="en-US" altLang="en-US"/>
          </a:p>
        </p:txBody>
      </p:sp>
      <p:sp>
        <p:nvSpPr>
          <p:cNvPr id="15364" name="Slide Number Placeholder 3">
            <a:extLst>
              <a:ext uri="{FF2B5EF4-FFF2-40B4-BE49-F238E27FC236}">
                <a16:creationId xmlns:a16="http://schemas.microsoft.com/office/drawing/2014/main" id="{9B948DBA-BA59-436D-B364-832B0C3EF1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9C5681-388F-42B6-BBB9-B953FDD3BBE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37B7D37-5B3F-46D8-902F-948EC7878E2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CFBB881-F96B-41F1-AA2A-2F8E0561A1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best as WHS oral history remembers, these minimal accessioning standards were developed in the early 1990s and was probably in response to the collecting hay days of the 60's-80's in which so much was being brought through the doors that collection management couldn't keep up with it all. </a:t>
            </a:r>
          </a:p>
          <a:p>
            <a:endParaRPr lang="en-US" altLang="en-US"/>
          </a:p>
          <a:p>
            <a:r>
              <a:rPr lang="en-US" altLang="en-US"/>
              <a:t>It was around this time that the online catalog raised the need for some minimum level of access to a collection. All of those unprocessed collections were basically unavailable prior to the advent of the catalog but once they were "findable" we had to be able to offer some better access points and so developed the "minimum accessioning standards;" abstract and contents list to the folder level for every new collection with more than one container.</a:t>
            </a:r>
          </a:p>
          <a:p>
            <a:endParaRPr lang="en-US" altLang="en-US"/>
          </a:p>
        </p:txBody>
      </p:sp>
      <p:sp>
        <p:nvSpPr>
          <p:cNvPr id="17412" name="Slide Number Placeholder 3">
            <a:extLst>
              <a:ext uri="{FF2B5EF4-FFF2-40B4-BE49-F238E27FC236}">
                <a16:creationId xmlns:a16="http://schemas.microsoft.com/office/drawing/2014/main" id="{A7832D79-A9F2-4B66-B8B1-D542A3C421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F7BF3D7-2E64-45F2-A32E-5AD971013AD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9FF352B-CE79-4A2D-AEDC-4B090FAF8D3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34364FB-CD59-4A8F-BAB4-25A4B86608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After a number of years of requesting, the WHS received funding for a new storage building. After funding was secured, we began thinking about the move of our collection and the issues associated with providing access to a collection where nearly 50% would be stored offsite. One thing we quickly realized was that to make the most efficient use of our new space, the building needed to be managed  more like warehouse then the way we’d been managing our archives stacks. Methods of access that involved someone reading box labels to find a particular file weren’t going to be feasible in our new set up.</a:t>
            </a:r>
          </a:p>
          <a:p>
            <a:endParaRPr lang="en-US" altLang="en-US"/>
          </a:p>
          <a:p>
            <a:r>
              <a:rPr lang="en-US" altLang="en-US"/>
              <a:t>Additionally, to save wear and tear both on collections and on staff, we wanted to minimize the number of boxes that were brought to our reading room. We of course wanted to bring things that researchers need and want, but we wanted to avoid situations where we transported lots of boxes for a single folder or two.</a:t>
            </a:r>
          </a:p>
          <a:p>
            <a:endParaRPr lang="en-US" altLang="en-US"/>
          </a:p>
          <a:p>
            <a:endParaRPr lang="en-US" altLang="en-US"/>
          </a:p>
        </p:txBody>
      </p:sp>
      <p:sp>
        <p:nvSpPr>
          <p:cNvPr id="21508" name="Slide Number Placeholder 3">
            <a:extLst>
              <a:ext uri="{FF2B5EF4-FFF2-40B4-BE49-F238E27FC236}">
                <a16:creationId xmlns:a16="http://schemas.microsoft.com/office/drawing/2014/main" id="{743B3D25-C569-455D-973B-B94AB2F991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11DEEE-6DF0-4480-891F-FCAF27D051B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94767D8-14F0-45F4-8FC8-EE763B53CD2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5D75176-B255-4B01-8587-1A63BCED8C1C}"/>
              </a:ext>
            </a:extLst>
          </p:cNvPr>
          <p:cNvSpPr>
            <a:spLocks noGrp="1"/>
          </p:cNvSpPr>
          <p:nvPr>
            <p:ph type="body" idx="1"/>
          </p:nvPr>
        </p:nvSpPr>
        <p:spPr/>
        <p:txBody>
          <a:bodyPr/>
          <a:lstStyle/>
          <a:p>
            <a:pPr>
              <a:defRPr/>
            </a:pPr>
            <a:r>
              <a:rPr lang="en-US" dirty="0"/>
              <a:t>When we started this project, the first step was evaluating collections for those which we would move. This project was funded by “special” money that was to pay for preparation projects. Therefore, project staff could only work on collections that would eventually be moved. We created a database of potential collections which contained information about each series and accession that we proposed to move, and decided at the outset.</a:t>
            </a:r>
          </a:p>
          <a:p>
            <a:pPr>
              <a:defRPr/>
            </a:pPr>
            <a:endParaRPr lang="en-US" dirty="0"/>
          </a:p>
          <a:p>
            <a:pPr marL="228600" indent="-228600">
              <a:buFontTx/>
              <a:buAutoNum type="arabicPeriod"/>
              <a:defRPr/>
            </a:pPr>
            <a:r>
              <a:rPr lang="en-US" dirty="0"/>
              <a:t>If a collection was going to move, the entire collection would be moved including any processed portion and all accessions. </a:t>
            </a:r>
          </a:p>
          <a:p>
            <a:pPr marL="228600" indent="-228600">
              <a:buFontTx/>
              <a:buAutoNum type="arabicPeriod"/>
              <a:defRPr/>
            </a:pPr>
            <a:endParaRPr lang="en-US" dirty="0"/>
          </a:p>
          <a:p>
            <a:pPr>
              <a:defRPr/>
            </a:pPr>
            <a:r>
              <a:rPr lang="en-US" dirty="0"/>
              <a:t>The next thing we looked at was use patterns. If call slips determined that a collection was paged regularly, of if there was antidotal evidence that a collection was regularly used, it was not going  to move. </a:t>
            </a:r>
          </a:p>
          <a:p>
            <a:pPr>
              <a:defRPr/>
            </a:pPr>
            <a:endParaRPr lang="en-US" dirty="0"/>
          </a:p>
          <a:p>
            <a:pPr>
              <a:defRPr/>
            </a:pPr>
            <a:r>
              <a:rPr lang="en-US" dirty="0"/>
              <a:t>Then we started looking at collection types. The ideal collection for our MPLP methods were large collections of similar content. Think of things like controlled correspondence that tends to be arranged by control number or alphabetically. Long runs of alpha subject files were tempting, but only if we could commit to listing each folder title (unless they were straight alpha files).</a:t>
            </a:r>
          </a:p>
          <a:p>
            <a:pPr>
              <a:defRPr/>
            </a:pPr>
            <a:endParaRPr lang="en-US" dirty="0"/>
          </a:p>
          <a:p>
            <a:pPr>
              <a:defRPr/>
            </a:pPr>
            <a:endParaRPr lang="en-US" dirty="0"/>
          </a:p>
        </p:txBody>
      </p:sp>
      <p:sp>
        <p:nvSpPr>
          <p:cNvPr id="23556" name="Slide Number Placeholder 3">
            <a:extLst>
              <a:ext uri="{FF2B5EF4-FFF2-40B4-BE49-F238E27FC236}">
                <a16:creationId xmlns:a16="http://schemas.microsoft.com/office/drawing/2014/main" id="{49693E50-F2A0-4B14-96A8-6E6BB30F0F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A54BE7-D2A0-4406-BA35-A352C69C0EE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A8C32B8-A57A-4EDF-940A-25279886CC5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399496B-F508-4363-AB41-99D6C2FD1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manage this process we created collection task lists that summarized the potential work that a collection might need. This way, staff could review collections, determine the level of work necessary, and assign collections to the appropriate project staff. Because collection size varied so greatly and we had a variety of part time staff, we needed to manage who got certain types of collections. </a:t>
            </a:r>
          </a:p>
          <a:p>
            <a:endParaRPr lang="en-US" altLang="en-US"/>
          </a:p>
          <a:p>
            <a:r>
              <a:rPr lang="en-US" altLang="en-US"/>
              <a:t>The task lists allowed the staff running the project a uniform way to communicate with project staff, and </a:t>
            </a:r>
          </a:p>
        </p:txBody>
      </p:sp>
      <p:sp>
        <p:nvSpPr>
          <p:cNvPr id="25604" name="Slide Number Placeholder 3">
            <a:extLst>
              <a:ext uri="{FF2B5EF4-FFF2-40B4-BE49-F238E27FC236}">
                <a16:creationId xmlns:a16="http://schemas.microsoft.com/office/drawing/2014/main" id="{54B3ABC7-7A9C-4C13-8D4F-6419FEA90C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AA74DF-D842-41CF-B671-0342078E618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363200" cy="13716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752601"/>
            <a:ext cx="10363200" cy="4244638"/>
          </a:xfrm>
        </p:spPr>
        <p:txBody>
          <a:bodyPr/>
          <a:lstStyle>
            <a:lvl2pPr marL="342900" indent="-137160">
              <a:buFont typeface="Wingdings" panose="05000000000000000000" pitchFamily="2" charset="2"/>
              <a:buChar char="§"/>
              <a:defRPr/>
            </a:lvl2pPr>
            <a:lvl3pPr marL="857250" indent="-171450">
              <a:buFont typeface="Arial" panose="020B0604020202020204" pitchFamily="34" charset="0"/>
              <a:buChar char="•"/>
              <a:defRPr/>
            </a:lvl3pPr>
            <a:lvl4pPr marL="1200150" indent="-171450">
              <a:buFont typeface="Wingdings" panose="05000000000000000000" pitchFamily="2" charset="2"/>
              <a:buChar char="§"/>
              <a:defRPr/>
            </a:lvl4pPr>
            <a:lvl5pPr marL="15430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60700" y="6477003"/>
            <a:ext cx="4572000" cy="283845"/>
          </a:xfrm>
        </p:spPr>
        <p:txBody>
          <a:bodyPr/>
          <a:lstStyle/>
          <a:p>
            <a:r>
              <a:rPr lang="en-US">
                <a:solidFill>
                  <a:srgbClr val="1F497D"/>
                </a:solidFill>
              </a:rPr>
              <a:t>NARA - CoSA Joint Webinar – July 19, 2018</a:t>
            </a:r>
            <a:endParaRPr lang="en-US" dirty="0">
              <a:solidFill>
                <a:srgbClr val="1F497D"/>
              </a:solidFill>
            </a:endParaRPr>
          </a:p>
        </p:txBody>
      </p:sp>
      <p:sp>
        <p:nvSpPr>
          <p:cNvPr id="6" name="Slide Number Placeholder 5"/>
          <p:cNvSpPr>
            <a:spLocks noGrp="1"/>
          </p:cNvSpPr>
          <p:nvPr>
            <p:ph type="sldNum" sz="quarter" idx="12"/>
          </p:nvPr>
        </p:nvSpPr>
        <p:spPr>
          <a:xfrm>
            <a:off x="949538" y="6515105"/>
            <a:ext cx="510964" cy="304799"/>
          </a:xfrm>
        </p:spPr>
        <p:txBody>
          <a:bodyPr/>
          <a:lstStyle>
            <a:lvl1pPr algn="r">
              <a:defRPr sz="750"/>
            </a:lvl1pPr>
          </a:lstStyle>
          <a:p>
            <a:fld id="{008AB397-2EFE-4953-A7CE-0B231A3FCAE1}" type="slidenum">
              <a:rPr lang="en-US" smtClean="0">
                <a:solidFill>
                  <a:srgbClr val="C00000"/>
                </a:solidFill>
              </a:rPr>
              <a:pPr/>
              <a:t>‹#›</a:t>
            </a:fld>
            <a:endParaRPr lang="en-US">
              <a:solidFill>
                <a:srgbClr val="C00000"/>
              </a:solidFill>
            </a:endParaRPr>
          </a:p>
        </p:txBody>
      </p:sp>
      <p:cxnSp>
        <p:nvCxnSpPr>
          <p:cNvPr id="7" name="Straight Connector 6"/>
          <p:cNvCxnSpPr/>
          <p:nvPr userDrawn="1"/>
        </p:nvCxnSpPr>
        <p:spPr>
          <a:xfrm>
            <a:off x="609600" y="1600200"/>
            <a:ext cx="10363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1" y="6149639"/>
            <a:ext cx="692151" cy="643578"/>
          </a:xfrm>
          <a:prstGeom prst="rect">
            <a:avLst/>
          </a:prstGeom>
        </p:spPr>
      </p:pic>
    </p:spTree>
    <p:extLst>
      <p:ext uri="{BB962C8B-B14F-4D97-AF65-F5344CB8AC3E}">
        <p14:creationId xmlns:p14="http://schemas.microsoft.com/office/powerpoint/2010/main" val="213037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67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56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277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FB153E-9F78-4EFC-8767-DB105001E510}"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124278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B153E-9F78-4EFC-8767-DB105001E510}"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210487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FB153E-9F78-4EFC-8767-DB105001E510}"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269366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FB153E-9F78-4EFC-8767-DB105001E510}"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3371332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FB153E-9F78-4EFC-8767-DB105001E510}" type="datetimeFigureOut">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318958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FB153E-9F78-4EFC-8767-DB105001E510}" type="datetimeFigureOut">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1644003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B153E-9F78-4EFC-8767-DB105001E510}" type="datetimeFigureOut">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61536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76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B153E-9F78-4EFC-8767-DB105001E510}"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1109544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FB153E-9F78-4EFC-8767-DB105001E510}" type="datetimeFigureOut">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251709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B153E-9F78-4EFC-8767-DB105001E510}"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245215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B153E-9F78-4EFC-8767-DB105001E510}" type="datetimeFigureOut">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64BF1-AD05-4C38-8899-E5D443C221E7}" type="slidenum">
              <a:rPr lang="en-US" smtClean="0"/>
              <a:t>‹#›</a:t>
            </a:fld>
            <a:endParaRPr lang="en-US"/>
          </a:p>
        </p:txBody>
      </p:sp>
    </p:spTree>
    <p:extLst>
      <p:ext uri="{BB962C8B-B14F-4D97-AF65-F5344CB8AC3E}">
        <p14:creationId xmlns:p14="http://schemas.microsoft.com/office/powerpoint/2010/main" val="3277804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pic>
        <p:nvPicPr>
          <p:cNvPr id="4" name="WHS Texture">
            <a:extLst>
              <a:ext uri="{FF2B5EF4-FFF2-40B4-BE49-F238E27FC236}">
                <a16:creationId xmlns:a16="http://schemas.microsoft.com/office/drawing/2014/main" id="{9F32F1FF-723F-444D-B7D2-8631C034B9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p:cNvSpPr>
            <a:spLocks noGrp="1"/>
          </p:cNvSpPr>
          <p:nvPr>
            <p:ph type="subTitle" idx="1"/>
          </p:nvPr>
        </p:nvSpPr>
        <p:spPr>
          <a:xfrm>
            <a:off x="5080000" y="3395472"/>
            <a:ext cx="6400800" cy="566928"/>
          </a:xfrm>
          <a:prstGeom prst="rect">
            <a:avLst/>
          </a:prstGeom>
        </p:spPr>
        <p:txBody>
          <a:bodyPr lIns="0" tIns="0" rIns="0" bIns="0" anchor="ctr">
            <a:normAutofit/>
          </a:bodyPr>
          <a:lstStyle>
            <a:lvl1pPr marL="0" indent="0" algn="ctr">
              <a:spcBef>
                <a:spcPts val="0"/>
              </a:spcBef>
              <a:buNone/>
              <a:defRPr sz="3400">
                <a:solidFill>
                  <a:srgbClr val="003E7E"/>
                </a:solidFill>
                <a:latin typeface="Arial Narrow" panose="020B0606020202030204" pitchFamily="34" charset="0"/>
                <a:cs typeface="Times New Roman" panose="02020603050405020304" pitchFamily="18" charset="0"/>
              </a:defRPr>
            </a:lvl1pPr>
          </a:lstStyle>
          <a:p>
            <a:endParaRPr lang="en-US" dirty="0"/>
          </a:p>
        </p:txBody>
      </p:sp>
      <p:sp>
        <p:nvSpPr>
          <p:cNvPr id="13" name="Title"/>
          <p:cNvSpPr>
            <a:spLocks noGrp="1"/>
          </p:cNvSpPr>
          <p:nvPr>
            <p:ph type="title"/>
          </p:nvPr>
        </p:nvSpPr>
        <p:spPr>
          <a:xfrm>
            <a:off x="5080000" y="2971800"/>
            <a:ext cx="6400800" cy="512064"/>
          </a:xfrm>
          <a:prstGeom prst="rect">
            <a:avLst/>
          </a:prstGeom>
        </p:spPr>
        <p:txBody>
          <a:bodyPr lIns="0" tIns="0" rIns="0" bIns="0" anchor="b" anchorCtr="0">
            <a:noAutofit/>
          </a:bodyPr>
          <a:lstStyle>
            <a:lvl1pPr algn="ctr">
              <a:lnSpc>
                <a:spcPts val="4400"/>
              </a:lnSpc>
              <a:defRPr sz="4000" b="1" baseline="0">
                <a:solidFill>
                  <a:srgbClr val="003E7E"/>
                </a:solidFill>
                <a:latin typeface="Arial Narrow" panose="020B0606020202030204" pitchFamily="34" charset="0"/>
                <a:cs typeface="Times New Roman" panose="02020603050405020304" pitchFamily="18" charset="0"/>
              </a:defRPr>
            </a:lvl1pPr>
          </a:lstStyle>
          <a:p>
            <a:endParaRPr lang="en-US" dirty="0"/>
          </a:p>
        </p:txBody>
      </p:sp>
    </p:spTree>
    <p:extLst>
      <p:ext uri="{BB962C8B-B14F-4D97-AF65-F5344CB8AC3E}">
        <p14:creationId xmlns:p14="http://schemas.microsoft.com/office/powerpoint/2010/main" val="195201140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2" name="WHS Texture">
            <a:extLst>
              <a:ext uri="{FF2B5EF4-FFF2-40B4-BE49-F238E27FC236}">
                <a16:creationId xmlns:a16="http://schemas.microsoft.com/office/drawing/2014/main" id="{39182947-1E5A-4013-9978-CE31BD69D9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922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1"/>
          <p:cNvSpPr>
            <a:spLocks noGrp="1"/>
          </p:cNvSpPr>
          <p:nvPr>
            <p:ph type="title"/>
          </p:nvPr>
        </p:nvSpPr>
        <p:spPr>
          <a:xfrm>
            <a:off x="711200" y="448056"/>
            <a:ext cx="10769600" cy="542544"/>
          </a:xfrm>
          <a:prstGeom prst="rect">
            <a:avLst/>
          </a:prstGeom>
        </p:spPr>
        <p:txBody>
          <a:bodyPr lIns="0" tIns="0" rIns="0" bIns="0">
            <a:noAutofit/>
          </a:bodyPr>
          <a:lstStyle>
            <a:lvl1pPr algn="ctr">
              <a:lnSpc>
                <a:spcPts val="4400"/>
              </a:lnSpc>
              <a:defRPr sz="3600" b="1" baseline="0">
                <a:solidFill>
                  <a:srgbClr val="003E7E"/>
                </a:solidFill>
                <a:latin typeface="Arial Narrow" panose="020B0606020202030204" pitchFamily="34" charset="0"/>
                <a:cs typeface="Times New Roman" panose="02020603050405020304" pitchFamily="18" charset="0"/>
              </a:defRPr>
            </a:lvl1pPr>
          </a:lstStyle>
          <a:p>
            <a:endParaRPr lang="en-US" dirty="0"/>
          </a:p>
        </p:txBody>
      </p:sp>
      <p:sp>
        <p:nvSpPr>
          <p:cNvPr id="15" name="Content Placeholder 8"/>
          <p:cNvSpPr>
            <a:spLocks noGrp="1"/>
          </p:cNvSpPr>
          <p:nvPr>
            <p:ph sz="quarter" idx="17"/>
          </p:nvPr>
        </p:nvSpPr>
        <p:spPr>
          <a:xfrm>
            <a:off x="711200" y="1371600"/>
            <a:ext cx="10769600" cy="4343400"/>
          </a:xfrm>
          <a:prstGeom prst="rect">
            <a:avLst/>
          </a:prstGeom>
        </p:spPr>
        <p:txBody>
          <a:bodyPr/>
          <a:lstStyle>
            <a:lvl1pPr>
              <a:spcBef>
                <a:spcPts val="0"/>
              </a:spcBef>
              <a:defRPr sz="2200" b="1">
                <a:solidFill>
                  <a:srgbClr val="003E7E"/>
                </a:solidFill>
                <a:latin typeface="Arial Narrow" panose="020B0606020202030204" pitchFamily="34" charset="0"/>
              </a:defRPr>
            </a:lvl1pPr>
            <a:lvl2pPr>
              <a:spcBef>
                <a:spcPts val="0"/>
              </a:spcBef>
              <a:defRPr sz="2200">
                <a:solidFill>
                  <a:srgbClr val="003E7E"/>
                </a:solidFill>
                <a:latin typeface="Arial Narrow" panose="020B0606020202030204" pitchFamily="34" charset="0"/>
              </a:defRPr>
            </a:lvl2pPr>
            <a:lvl3pPr>
              <a:spcBef>
                <a:spcPts val="0"/>
              </a:spcBef>
              <a:defRPr sz="2200">
                <a:solidFill>
                  <a:srgbClr val="003E7E"/>
                </a:solidFill>
                <a:latin typeface="Arial Narrow" panose="020B0606020202030204" pitchFamily="34" charset="0"/>
              </a:defRPr>
            </a:lvl3pPr>
            <a:lvl4pPr>
              <a:spcBef>
                <a:spcPts val="0"/>
              </a:spcBef>
              <a:defRPr sz="2200">
                <a:solidFill>
                  <a:srgbClr val="003E7E"/>
                </a:solidFill>
                <a:latin typeface="Arial Narrow" panose="020B0606020202030204" pitchFamily="34" charset="0"/>
              </a:defRPr>
            </a:lvl4pPr>
            <a:lvl5pPr>
              <a:spcBef>
                <a:spcPts val="0"/>
              </a:spcBef>
              <a:defRPr sz="2200">
                <a:solidFill>
                  <a:srgbClr val="003E7E"/>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063303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15" name="Content Placeholder 2"/>
          <p:cNvSpPr>
            <a:spLocks noGrp="1"/>
          </p:cNvSpPr>
          <p:nvPr>
            <p:ph sz="half" idx="13"/>
          </p:nvPr>
        </p:nvSpPr>
        <p:spPr>
          <a:xfrm>
            <a:off x="6400800" y="1371600"/>
            <a:ext cx="5080000" cy="4343400"/>
          </a:xfrm>
          <a:prstGeom prst="rect">
            <a:avLst/>
          </a:prstGeom>
        </p:spPr>
        <p:txBody>
          <a:bodyPr anchor="ctr" anchorCtr="0"/>
          <a:lstStyle>
            <a:lvl1pPr marL="0" indent="0" algn="ctr">
              <a:spcBef>
                <a:spcPts val="0"/>
              </a:spcBef>
              <a:buNone/>
              <a:defRPr sz="2000" b="1">
                <a:solidFill>
                  <a:srgbClr val="003E7E"/>
                </a:solidFill>
                <a:latin typeface="Arial Narrow" panose="020B0606020202030204" pitchFamily="34" charset="0"/>
                <a:cs typeface="Arial" panose="020B0604020202020204" pitchFamily="34" charset="0"/>
              </a:defRPr>
            </a:lvl1pPr>
            <a:lvl2pPr>
              <a:defRPr sz="2000">
                <a:solidFill>
                  <a:srgbClr val="003E7E"/>
                </a:solidFill>
                <a:latin typeface="Arial" panose="020B0604020202020204" pitchFamily="34" charset="0"/>
                <a:cs typeface="Arial" panose="020B0604020202020204" pitchFamily="34" charset="0"/>
              </a:defRPr>
            </a:lvl2pPr>
            <a:lvl3pPr>
              <a:defRPr sz="2000">
                <a:solidFill>
                  <a:srgbClr val="003E7E"/>
                </a:solidFill>
                <a:latin typeface="Arial" panose="020B0604020202020204" pitchFamily="34" charset="0"/>
                <a:cs typeface="Arial" panose="020B0604020202020204" pitchFamily="34" charset="0"/>
              </a:defRPr>
            </a:lvl3pPr>
            <a:lvl4pPr>
              <a:defRPr sz="2000">
                <a:solidFill>
                  <a:srgbClr val="003E7E"/>
                </a:solidFill>
                <a:latin typeface="Arial" panose="020B0604020202020204" pitchFamily="34" charset="0"/>
                <a:cs typeface="Arial" panose="020B0604020202020204" pitchFamily="34" charset="0"/>
              </a:defRPr>
            </a:lvl4pPr>
            <a:lvl5pPr>
              <a:defRPr sz="2000">
                <a:solidFill>
                  <a:srgbClr val="003E7E"/>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8"/>
          <p:cNvSpPr>
            <a:spLocks noGrp="1"/>
          </p:cNvSpPr>
          <p:nvPr>
            <p:ph sz="quarter" idx="17"/>
          </p:nvPr>
        </p:nvSpPr>
        <p:spPr>
          <a:xfrm>
            <a:off x="711200" y="1371600"/>
            <a:ext cx="5080000" cy="4343400"/>
          </a:xfrm>
          <a:prstGeom prst="rect">
            <a:avLst/>
          </a:prstGeom>
        </p:spPr>
        <p:txBody>
          <a:bodyPr/>
          <a:lstStyle>
            <a:lvl1pPr>
              <a:spcBef>
                <a:spcPts val="0"/>
              </a:spcBef>
              <a:defRPr sz="2200" b="1">
                <a:solidFill>
                  <a:srgbClr val="003E7E"/>
                </a:solidFill>
                <a:latin typeface="Arial Narrow" panose="020B0606020202030204" pitchFamily="34" charset="0"/>
              </a:defRPr>
            </a:lvl1pPr>
            <a:lvl2pPr>
              <a:spcBef>
                <a:spcPts val="0"/>
              </a:spcBef>
              <a:defRPr sz="2200">
                <a:solidFill>
                  <a:srgbClr val="003E7E"/>
                </a:solidFill>
                <a:latin typeface="Arial Narrow" panose="020B0606020202030204" pitchFamily="34" charset="0"/>
              </a:defRPr>
            </a:lvl2pPr>
            <a:lvl3pPr>
              <a:spcBef>
                <a:spcPts val="0"/>
              </a:spcBef>
              <a:defRPr sz="2200">
                <a:solidFill>
                  <a:srgbClr val="003E7E"/>
                </a:solidFill>
                <a:latin typeface="Arial Narrow" panose="020B0606020202030204" pitchFamily="34" charset="0"/>
              </a:defRPr>
            </a:lvl3pPr>
            <a:lvl4pPr>
              <a:spcBef>
                <a:spcPts val="0"/>
              </a:spcBef>
              <a:defRPr sz="2200">
                <a:solidFill>
                  <a:srgbClr val="003E7E"/>
                </a:solidFill>
                <a:latin typeface="Arial Narrow" panose="020B0606020202030204" pitchFamily="34" charset="0"/>
              </a:defRPr>
            </a:lvl4pPr>
            <a:lvl5pPr>
              <a:spcBef>
                <a:spcPts val="0"/>
              </a:spcBef>
              <a:defRPr sz="2200">
                <a:solidFill>
                  <a:srgbClr val="003E7E"/>
                </a:solidFill>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711200" y="448056"/>
            <a:ext cx="10769600" cy="542544"/>
          </a:xfrm>
          <a:prstGeom prst="rect">
            <a:avLst/>
          </a:prstGeom>
        </p:spPr>
        <p:txBody>
          <a:bodyPr lIns="0" tIns="0" rIns="0" bIns="0">
            <a:noAutofit/>
          </a:bodyPr>
          <a:lstStyle>
            <a:lvl1pPr algn="ctr">
              <a:lnSpc>
                <a:spcPts val="4400"/>
              </a:lnSpc>
              <a:defRPr sz="3600" b="1" baseline="0">
                <a:solidFill>
                  <a:srgbClr val="003E7E"/>
                </a:solidFill>
                <a:latin typeface="Arial Narrow" panose="020B0606020202030204" pitchFamily="34" charset="0"/>
                <a:cs typeface="Times New Roman" panose="02020603050405020304" pitchFamily="18" charset="0"/>
              </a:defRPr>
            </a:lvl1pPr>
          </a:lstStyle>
          <a:p>
            <a:endParaRPr lang="en-US" dirty="0"/>
          </a:p>
        </p:txBody>
      </p:sp>
    </p:spTree>
    <p:extLst>
      <p:ext uri="{BB962C8B-B14F-4D97-AF65-F5344CB8AC3E}">
        <p14:creationId xmlns:p14="http://schemas.microsoft.com/office/powerpoint/2010/main" val="2315026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2971800"/>
          </a:xfrm>
        </p:spPr>
        <p:txBody>
          <a:bodyPr anchor="b">
            <a:noAutofit/>
          </a:bodyPr>
          <a:lstStyle>
            <a:lvl1pPr>
              <a:lnSpc>
                <a:spcPct val="100000"/>
              </a:lnSpc>
              <a:defRPr sz="44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18803"/>
            <a:ext cx="9144000" cy="914400"/>
          </a:xfrm>
        </p:spPr>
        <p:txBody>
          <a:bodyPr/>
          <a:lstStyle>
            <a:lvl1pPr marL="0" indent="0" algn="l">
              <a:buNone/>
              <a:defRPr b="1" cap="none" spc="12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8" name="Straight Connector 7"/>
          <p:cNvCxnSpPr/>
          <p:nvPr userDrawn="1"/>
        </p:nvCxnSpPr>
        <p:spPr>
          <a:xfrm>
            <a:off x="609600" y="3276600"/>
            <a:ext cx="10363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00" y="6096092"/>
            <a:ext cx="774699" cy="718532"/>
          </a:xfrm>
          <a:prstGeom prst="rect">
            <a:avLst/>
          </a:prstGeom>
        </p:spPr>
      </p:pic>
    </p:spTree>
    <p:extLst>
      <p:ext uri="{BB962C8B-B14F-4D97-AF65-F5344CB8AC3E}">
        <p14:creationId xmlns:p14="http://schemas.microsoft.com/office/powerpoint/2010/main" val="3532338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363200" cy="1371600"/>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752601"/>
            <a:ext cx="10363200" cy="4244638"/>
          </a:xfrm>
        </p:spPr>
        <p:txBody>
          <a:bodyPr/>
          <a:lstStyle>
            <a:lvl2pPr marL="457200" indent="-18288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solidFill>
                  <a:srgbClr val="1F497D"/>
                </a:solidFill>
              </a:rPr>
              <a:t>CoSA Member Webinar - January 22, 2015</a:t>
            </a:r>
          </a:p>
        </p:txBody>
      </p:sp>
      <p:sp>
        <p:nvSpPr>
          <p:cNvPr id="6" name="Slide Number Placeholder 5"/>
          <p:cNvSpPr>
            <a:spLocks noGrp="1"/>
          </p:cNvSpPr>
          <p:nvPr>
            <p:ph type="sldNum" sz="quarter" idx="12"/>
          </p:nvPr>
        </p:nvSpPr>
        <p:spPr>
          <a:xfrm>
            <a:off x="98637" y="6477001"/>
            <a:ext cx="510964" cy="304799"/>
          </a:xfrm>
        </p:spPr>
        <p:txBody>
          <a:bodyPr/>
          <a:lstStyle>
            <a:lvl1pPr algn="r">
              <a:defRPr sz="1000"/>
            </a:lvl1pPr>
          </a:lstStyle>
          <a:p>
            <a:fld id="{008AB397-2EFE-4953-A7CE-0B231A3FCAE1}" type="slidenum">
              <a:rPr lang="en-US" smtClean="0">
                <a:solidFill>
                  <a:srgbClr val="C00000"/>
                </a:solidFill>
              </a:rPr>
              <a:pPr/>
              <a:t>‹#›</a:t>
            </a:fld>
            <a:endParaRPr lang="en-US">
              <a:solidFill>
                <a:srgbClr val="C00000"/>
              </a:solidFill>
            </a:endParaRPr>
          </a:p>
        </p:txBody>
      </p:sp>
      <p:cxnSp>
        <p:nvCxnSpPr>
          <p:cNvPr id="7" name="Straight Connector 6"/>
          <p:cNvCxnSpPr/>
          <p:nvPr userDrawn="1"/>
        </p:nvCxnSpPr>
        <p:spPr>
          <a:xfrm>
            <a:off x="609600" y="1600200"/>
            <a:ext cx="1036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61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592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008AB397-2EFE-4953-A7CE-0B231A3FCAE1}" type="slidenum">
              <a:rPr lang="en-US" smtClean="0">
                <a:solidFill>
                  <a:srgbClr val="C00000"/>
                </a:solidFill>
              </a:rPr>
              <a:pPr/>
              <a:t>‹#›</a:t>
            </a:fld>
            <a:endParaRPr lang="en-US">
              <a:solidFill>
                <a:srgbClr val="C00000"/>
              </a:solidFill>
            </a:endParaRPr>
          </a:p>
        </p:txBody>
      </p:sp>
      <p:sp>
        <p:nvSpPr>
          <p:cNvPr id="9" name="Footer Placeholder 8"/>
          <p:cNvSpPr>
            <a:spLocks noGrp="1"/>
          </p:cNvSpPr>
          <p:nvPr>
            <p:ph type="ftr" sz="quarter" idx="12"/>
          </p:nvPr>
        </p:nvSpPr>
        <p:spPr/>
        <p:txBody>
          <a:bodyPr/>
          <a:lstStyle/>
          <a:p>
            <a:r>
              <a:rPr lang="en-US">
                <a:solidFill>
                  <a:srgbClr val="1F497D"/>
                </a:solidFill>
              </a:rPr>
              <a:t>CoSA Member Webinar - January 22, 2015</a:t>
            </a:r>
          </a:p>
        </p:txBody>
      </p:sp>
      <p:sp>
        <p:nvSpPr>
          <p:cNvPr id="11" name="Title 1"/>
          <p:cNvSpPr>
            <a:spLocks noGrp="1"/>
          </p:cNvSpPr>
          <p:nvPr>
            <p:ph type="ctrTitle"/>
          </p:nvPr>
        </p:nvSpPr>
        <p:spPr>
          <a:xfrm>
            <a:off x="609600" y="228601"/>
            <a:ext cx="10363200" cy="2971800"/>
          </a:xfrm>
        </p:spPr>
        <p:txBody>
          <a:bodyPr anchor="b">
            <a:noAutofit/>
          </a:bodyPr>
          <a:lstStyle>
            <a:lvl1pPr>
              <a:lnSpc>
                <a:spcPct val="100000"/>
              </a:lnSpc>
              <a:defRPr sz="4000" spc="-80" baseline="0">
                <a:solidFill>
                  <a:schemeClr val="tx1"/>
                </a:solidFill>
              </a:defRPr>
            </a:lvl1pPr>
          </a:lstStyle>
          <a:p>
            <a:r>
              <a:rPr lang="en-US"/>
              <a:t>Click to edit Master title style</a:t>
            </a:r>
            <a:endParaRPr lang="en-US" dirty="0"/>
          </a:p>
        </p:txBody>
      </p:sp>
      <p:sp>
        <p:nvSpPr>
          <p:cNvPr id="12" name="Subtitle 2"/>
          <p:cNvSpPr>
            <a:spLocks noGrp="1"/>
          </p:cNvSpPr>
          <p:nvPr>
            <p:ph type="subTitle" idx="1"/>
          </p:nvPr>
        </p:nvSpPr>
        <p:spPr>
          <a:xfrm>
            <a:off x="609600" y="3318803"/>
            <a:ext cx="9144000" cy="914400"/>
          </a:xfrm>
        </p:spPr>
        <p:txBody>
          <a:bodyPr>
            <a:normAutofit/>
          </a:bodyPr>
          <a:lstStyle>
            <a:lvl1pPr marL="0" indent="0" algn="l">
              <a:buNone/>
              <a:defRPr sz="1800" b="1" cap="none" spc="120" baseline="0">
                <a:solidFill>
                  <a:schemeClr val="tx2"/>
                </a:solidFill>
                <a:latin typeface="+mn-lt"/>
                <a:ea typeface="Adobe Gothic Std B"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3" name="Straight Connector 12"/>
          <p:cNvCxnSpPr/>
          <p:nvPr userDrawn="1"/>
        </p:nvCxnSpPr>
        <p:spPr>
          <a:xfrm>
            <a:off x="609600" y="3276600"/>
            <a:ext cx="1036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96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363200" cy="137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19200" y="1676400"/>
            <a:ext cx="4389120" cy="4343400"/>
          </a:xfrm>
        </p:spPr>
        <p:txBody>
          <a:bodyPr/>
          <a:lstStyle>
            <a:lvl1pPr>
              <a:defRPr sz="2800"/>
            </a:lvl1pPr>
            <a:lvl2pPr marL="457200" indent="-182880">
              <a:buFont typeface="Wingdings" panose="05000000000000000000" pitchFamily="2" charset="2"/>
              <a:buChar char="§"/>
              <a:defRPr sz="2400"/>
            </a:lvl2pPr>
            <a:lvl3pPr marL="1143000" indent="-228600">
              <a:buFont typeface="Arial" panose="020B0604020202020204" pitchFamily="34" charset="0"/>
              <a:buChar char="•"/>
              <a:defRPr sz="2000"/>
            </a:lvl3pPr>
            <a:lvl4pPr marL="1600200" indent="-228600">
              <a:buFont typeface="Wingdings" panose="05000000000000000000" pitchFamily="2" charset="2"/>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89600" y="1676400"/>
            <a:ext cx="4389120" cy="4343400"/>
          </a:xfrm>
        </p:spPr>
        <p:txBody>
          <a:bodyPr/>
          <a:lstStyle>
            <a:lvl1pPr>
              <a:defRPr sz="2800"/>
            </a:lvl1pPr>
            <a:lvl2pPr marL="457200" indent="-182880">
              <a:buFont typeface="Wingdings" panose="05000000000000000000" pitchFamily="2" charset="2"/>
              <a:buChar char="§"/>
              <a:defRPr sz="2400"/>
            </a:lvl2pPr>
            <a:lvl3pPr marL="1143000" indent="-228600">
              <a:buFont typeface="Arial" panose="020B0604020202020204" pitchFamily="34" charset="0"/>
              <a:buChar char="•"/>
              <a:defRPr sz="2000"/>
            </a:lvl3pPr>
            <a:lvl4pPr marL="1600200" indent="-228600">
              <a:buFont typeface="Wingdings" panose="05000000000000000000" pitchFamily="2" charset="2"/>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solidFill>
                  <a:srgbClr val="1F497D"/>
                </a:solidFill>
              </a:rPr>
              <a:t>CoSA Member Webinar - January 22, 2015</a:t>
            </a:r>
          </a:p>
        </p:txBody>
      </p:sp>
      <p:sp>
        <p:nvSpPr>
          <p:cNvPr id="7" name="Slide Number Placeholder 6"/>
          <p:cNvSpPr>
            <a:spLocks noGrp="1"/>
          </p:cNvSpPr>
          <p:nvPr>
            <p:ph type="sldNum" sz="quarter" idx="12"/>
          </p:nvPr>
        </p:nvSpPr>
        <p:spPr/>
        <p:txBody>
          <a:bodyPr/>
          <a:lstStyle/>
          <a:p>
            <a:fld id="{008AB397-2EFE-4953-A7CE-0B231A3FCAE1}" type="slidenum">
              <a:rPr lang="en-US" smtClean="0">
                <a:solidFill>
                  <a:srgbClr val="C00000"/>
                </a:solidFill>
              </a:rPr>
              <a:pPr/>
              <a:t>‹#›</a:t>
            </a:fld>
            <a:endParaRPr lang="en-US">
              <a:solidFill>
                <a:srgbClr val="C00000"/>
              </a:solidFill>
            </a:endParaRPr>
          </a:p>
        </p:txBody>
      </p:sp>
      <p:cxnSp>
        <p:nvCxnSpPr>
          <p:cNvPr id="8" name="Straight Connector 7"/>
          <p:cNvCxnSpPr/>
          <p:nvPr userDrawn="1"/>
        </p:nvCxnSpPr>
        <p:spPr>
          <a:xfrm>
            <a:off x="609600" y="1600200"/>
            <a:ext cx="1036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085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363200" cy="13716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solidFill>
                  <a:srgbClr val="1F497D"/>
                </a:solidFill>
              </a:rPr>
              <a:t>CoSA Member Webinar - January 22, 2015</a:t>
            </a:r>
          </a:p>
        </p:txBody>
      </p:sp>
      <p:sp>
        <p:nvSpPr>
          <p:cNvPr id="5" name="Slide Number Placeholder 4"/>
          <p:cNvSpPr>
            <a:spLocks noGrp="1"/>
          </p:cNvSpPr>
          <p:nvPr>
            <p:ph type="sldNum" sz="quarter" idx="12"/>
          </p:nvPr>
        </p:nvSpPr>
        <p:spPr/>
        <p:txBody>
          <a:bodyPr/>
          <a:lstStyle/>
          <a:p>
            <a:fld id="{008AB397-2EFE-4953-A7CE-0B231A3FCAE1}" type="slidenum">
              <a:rPr lang="en-US" smtClean="0">
                <a:solidFill>
                  <a:srgbClr val="C00000"/>
                </a:solidFill>
              </a:rPr>
              <a:pPr/>
              <a:t>‹#›</a:t>
            </a:fld>
            <a:endParaRPr lang="en-US">
              <a:solidFill>
                <a:srgbClr val="C00000"/>
              </a:solidFill>
            </a:endParaRPr>
          </a:p>
        </p:txBody>
      </p:sp>
      <p:cxnSp>
        <p:nvCxnSpPr>
          <p:cNvPr id="6" name="Straight Connector 5"/>
          <p:cNvCxnSpPr/>
          <p:nvPr userDrawn="1"/>
        </p:nvCxnSpPr>
        <p:spPr>
          <a:xfrm>
            <a:off x="609600" y="1600200"/>
            <a:ext cx="10363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726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1F497D"/>
                </a:solidFill>
              </a:rPr>
              <a:t>CoSA Member Webinar - January 22, 2015</a:t>
            </a:r>
          </a:p>
        </p:txBody>
      </p:sp>
      <p:sp>
        <p:nvSpPr>
          <p:cNvPr id="4" name="Slide Number Placeholder 3"/>
          <p:cNvSpPr>
            <a:spLocks noGrp="1"/>
          </p:cNvSpPr>
          <p:nvPr>
            <p:ph type="sldNum" sz="quarter" idx="12"/>
          </p:nvPr>
        </p:nvSpPr>
        <p:spPr/>
        <p:txBody>
          <a:bodyPr/>
          <a:lstStyle/>
          <a:p>
            <a:fld id="{008AB397-2EFE-4953-A7CE-0B231A3FCAE1}" type="slidenum">
              <a:rPr lang="en-US" smtClean="0">
                <a:solidFill>
                  <a:srgbClr val="C00000"/>
                </a:solidFill>
              </a:rPr>
              <a:pPr/>
              <a:t>‹#›</a:t>
            </a:fld>
            <a:endParaRPr lang="en-US">
              <a:solidFill>
                <a:srgbClr val="C00000"/>
              </a:solidFill>
            </a:endParaRPr>
          </a:p>
        </p:txBody>
      </p:sp>
    </p:spTree>
    <p:extLst>
      <p:ext uri="{BB962C8B-B14F-4D97-AF65-F5344CB8AC3E}">
        <p14:creationId xmlns:p14="http://schemas.microsoft.com/office/powerpoint/2010/main" val="330672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49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59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85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67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23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357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1016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244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492878"/>
            <a:ext cx="4572000" cy="283845"/>
          </a:xfrm>
          <a:prstGeom prst="rect">
            <a:avLst/>
          </a:prstGeom>
        </p:spPr>
        <p:txBody>
          <a:bodyPr vert="horz" lIns="91440" tIns="45720" rIns="91440" bIns="45720" rtlCol="0" anchor="t"/>
          <a:lstStyle>
            <a:lvl1pPr algn="l">
              <a:defRPr sz="750">
                <a:solidFill>
                  <a:schemeClr val="tx1"/>
                </a:solidFill>
              </a:defRPr>
            </a:lvl1pPr>
          </a:lstStyle>
          <a:p>
            <a:r>
              <a:rPr lang="en-US">
                <a:solidFill>
                  <a:srgbClr val="1F497D"/>
                </a:solidFill>
              </a:rPr>
              <a:t>CoSA Member  Webinar – June 28, 2018</a:t>
            </a:r>
          </a:p>
        </p:txBody>
      </p:sp>
      <p:sp>
        <p:nvSpPr>
          <p:cNvPr id="6" name="Slide Number Placeholder 5"/>
          <p:cNvSpPr>
            <a:spLocks noGrp="1"/>
          </p:cNvSpPr>
          <p:nvPr>
            <p:ph type="sldNum" sz="quarter" idx="4"/>
          </p:nvPr>
        </p:nvSpPr>
        <p:spPr>
          <a:xfrm>
            <a:off x="101602" y="6477003"/>
            <a:ext cx="510964" cy="304799"/>
          </a:xfrm>
          <a:prstGeom prst="rect">
            <a:avLst/>
          </a:prstGeom>
        </p:spPr>
        <p:txBody>
          <a:bodyPr vert="horz" lIns="91440" tIns="45720" rIns="91440" bIns="45720" rtlCol="0" anchor="ctr"/>
          <a:lstStyle>
            <a:lvl1pPr algn="r">
              <a:defRPr sz="750" b="1">
                <a:solidFill>
                  <a:schemeClr val="tx2"/>
                </a:solidFill>
              </a:defRPr>
            </a:lvl1pPr>
          </a:lstStyle>
          <a:p>
            <a:fld id="{008AB397-2EFE-4953-A7CE-0B231A3FCAE1}" type="slidenum">
              <a:rPr lang="en-US" smtClean="0">
                <a:solidFill>
                  <a:srgbClr val="C00000"/>
                </a:solidFill>
              </a:rPr>
              <a:pPr/>
              <a:t>‹#›</a:t>
            </a:fld>
            <a:endParaRPr lang="en-US">
              <a:solidFill>
                <a:srgbClr val="C00000"/>
              </a:solidFill>
            </a:endParaRPr>
          </a:p>
        </p:txBody>
      </p:sp>
      <p:sp>
        <p:nvSpPr>
          <p:cNvPr id="7" name="Rectangle 6"/>
          <p:cNvSpPr/>
          <p:nvPr/>
        </p:nvSpPr>
        <p:spPr>
          <a:xfrm>
            <a:off x="12001500"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Rectangle 7"/>
          <p:cNvSpPr/>
          <p:nvPr/>
        </p:nvSpPr>
        <p:spPr>
          <a:xfrm>
            <a:off x="12001500"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6001" y="6097896"/>
            <a:ext cx="774699" cy="718532"/>
          </a:xfrm>
          <a:prstGeom prst="rect">
            <a:avLst/>
          </a:prstGeom>
        </p:spPr>
      </p:pic>
    </p:spTree>
    <p:extLst>
      <p:ext uri="{BB962C8B-B14F-4D97-AF65-F5344CB8AC3E}">
        <p14:creationId xmlns:p14="http://schemas.microsoft.com/office/powerpoint/2010/main" val="2649625589"/>
      </p:ext>
    </p:extLst>
  </p:cSld>
  <p:clrMap bg1="lt1" tx1="dk1" bg2="lt2" tx2="dk2" accent1="accent1" accent2="accent2" accent3="accent3" accent4="accent4" accent5="accent5" accent6="accent6" hlink="hlink" folHlink="folHlink"/>
  <p:sldLayoutIdLst>
    <p:sldLayoutId id="2147483673" r:id="rId1"/>
  </p:sldLayoutIdLst>
  <p:hf hdr="0" dt="0"/>
  <p:txStyles>
    <p:titleStyle>
      <a:lvl1pPr algn="l" defTabSz="685800" rtl="0" eaLnBrk="1" latinLnBrk="0" hangingPunct="1">
        <a:spcBef>
          <a:spcPct val="0"/>
        </a:spcBef>
        <a:buNone/>
        <a:defRPr sz="2700" b="1" kern="1200" cap="all" spc="-45" baseline="0">
          <a:solidFill>
            <a:schemeClr val="tx2"/>
          </a:solidFill>
          <a:latin typeface="+mn-lt"/>
          <a:ea typeface="Adobe Gothic Std B" pitchFamily="34" charset="-128"/>
          <a:cs typeface="+mj-cs"/>
        </a:defRPr>
      </a:lvl1pPr>
    </p:titleStyle>
    <p:bodyStyle>
      <a:lvl1pPr marL="0" indent="0" algn="l" defTabSz="685800" rtl="0" eaLnBrk="1" latinLnBrk="0" hangingPunct="1">
        <a:spcBef>
          <a:spcPct val="20000"/>
        </a:spcBef>
        <a:spcAft>
          <a:spcPts val="450"/>
        </a:spcAft>
        <a:buFont typeface="Arial" pitchFamily="34" charset="0"/>
        <a:buNone/>
        <a:defRPr sz="1500" b="1" kern="1200">
          <a:solidFill>
            <a:schemeClr val="tx1"/>
          </a:solidFill>
          <a:latin typeface="+mn-lt"/>
          <a:ea typeface="+mn-ea"/>
          <a:cs typeface="+mn-cs"/>
        </a:defRPr>
      </a:lvl1pPr>
      <a:lvl2pPr marL="342900" indent="-137160" algn="l" defTabSz="685800" rtl="0" eaLnBrk="1" latinLnBrk="0" hangingPunct="1">
        <a:spcBef>
          <a:spcPct val="20000"/>
        </a:spcBef>
        <a:buClr>
          <a:schemeClr val="tx2"/>
        </a:buClr>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spcBef>
          <a:spcPct val="20000"/>
        </a:spcBef>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spcBef>
          <a:spcPct val="20000"/>
        </a:spcBef>
        <a:buClr>
          <a:schemeClr val="tx2"/>
        </a:buClr>
        <a:buFont typeface="Wingdings" panose="05000000000000000000" pitchFamily="2" charset="2"/>
        <a:buChar char="§"/>
        <a:defRPr sz="1350" kern="1200">
          <a:solidFill>
            <a:schemeClr val="tx1"/>
          </a:solidFill>
          <a:latin typeface="+mn-lt"/>
          <a:ea typeface="+mn-ea"/>
          <a:cs typeface="+mn-cs"/>
        </a:defRPr>
      </a:lvl4pPr>
      <a:lvl5pPr marL="1543050" indent="-171450" algn="l" defTabSz="685800" rtl="0" eaLnBrk="1" latinLnBrk="0" hangingPunct="1">
        <a:spcBef>
          <a:spcPct val="20000"/>
        </a:spcBef>
        <a:buClr>
          <a:schemeClr val="tx2"/>
        </a:buClr>
        <a:buFont typeface="Arial" panose="020B0604020202020204" pitchFamily="34" charset="0"/>
        <a:buChar char="•"/>
        <a:defRPr sz="1350" kern="1200" baseline="0">
          <a:solidFill>
            <a:schemeClr val="tx1"/>
          </a:solidFill>
          <a:latin typeface="+mn-lt"/>
          <a:ea typeface="+mn-ea"/>
          <a:cs typeface="+mn-cs"/>
        </a:defRPr>
      </a:lvl5pPr>
      <a:lvl6pPr marL="18859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E94B5-992F-4F8A-9625-B795D6A793FB}" type="datetimeFigureOut">
              <a:rPr lang="en-US" smtClean="0">
                <a:solidFill>
                  <a:prstClr val="black">
                    <a:tint val="75000"/>
                  </a:prstClr>
                </a:solidFill>
              </a:rPr>
              <a:pPr/>
              <a:t>4/8/2020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F8968-A277-43E5-A986-9FFF5B54CA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7731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B153E-9F78-4EFC-8767-DB105001E510}" type="datetimeFigureOut">
              <a:rPr lang="en-US" smtClean="0"/>
              <a:t>4/8/2020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64BF1-AD05-4C38-8899-E5D443C221E7}" type="slidenum">
              <a:rPr lang="en-US" smtClean="0"/>
              <a:t>‹#›</a:t>
            </a:fld>
            <a:endParaRPr lang="en-US"/>
          </a:p>
        </p:txBody>
      </p:sp>
    </p:spTree>
    <p:extLst>
      <p:ext uri="{BB962C8B-B14F-4D97-AF65-F5344CB8AC3E}">
        <p14:creationId xmlns:p14="http://schemas.microsoft.com/office/powerpoint/2010/main" val="4841635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WHS Texture">
            <a:extLst>
              <a:ext uri="{FF2B5EF4-FFF2-40B4-BE49-F238E27FC236}">
                <a16:creationId xmlns:a16="http://schemas.microsoft.com/office/drawing/2014/main" id="{47C5D8C5-4389-4D23-8461-4B74341EA3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654963"/>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0D22A43D-3C33-4F80-9DE2-4ED581E961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235700"/>
            <a:ext cx="12192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485215"/>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101600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52601"/>
            <a:ext cx="10160000" cy="4244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r>
              <a:rPr lang="en-US">
                <a:solidFill>
                  <a:srgbClr val="1F497D"/>
                </a:solidFill>
              </a:rPr>
              <a:t>CoSA Member Webinar - January 22, 2015</a:t>
            </a:r>
          </a:p>
        </p:txBody>
      </p:sp>
      <p:sp>
        <p:nvSpPr>
          <p:cNvPr id="6" name="Slide Number Placeholder 5"/>
          <p:cNvSpPr>
            <a:spLocks noGrp="1"/>
          </p:cNvSpPr>
          <p:nvPr>
            <p:ph type="sldNum" sz="quarter" idx="4"/>
          </p:nvPr>
        </p:nvSpPr>
        <p:spPr>
          <a:xfrm>
            <a:off x="101601" y="6477001"/>
            <a:ext cx="510964" cy="304799"/>
          </a:xfrm>
          <a:prstGeom prst="rect">
            <a:avLst/>
          </a:prstGeom>
        </p:spPr>
        <p:txBody>
          <a:bodyPr vert="horz" lIns="91440" tIns="45720" rIns="91440" bIns="45720" rtlCol="0" anchor="ctr"/>
          <a:lstStyle>
            <a:lvl1pPr algn="r">
              <a:defRPr sz="1000" b="1">
                <a:solidFill>
                  <a:schemeClr val="tx2"/>
                </a:solidFill>
              </a:defRPr>
            </a:lvl1pPr>
          </a:lstStyle>
          <a:p>
            <a:fld id="{008AB397-2EFE-4953-A7CE-0B231A3FCAE1}" type="slidenum">
              <a:rPr lang="en-US" smtClean="0">
                <a:solidFill>
                  <a:srgbClr val="C00000"/>
                </a:solidFill>
              </a:rPr>
              <a:pPr/>
              <a:t>‹#›</a:t>
            </a:fld>
            <a:endParaRPr lang="en-US">
              <a:solidFill>
                <a:srgbClr val="C00000"/>
              </a:solidFill>
            </a:endParaRP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76000" y="6097896"/>
            <a:ext cx="774699" cy="718532"/>
          </a:xfrm>
          <a:prstGeom prst="rect">
            <a:avLst/>
          </a:prstGeom>
        </p:spPr>
      </p:pic>
    </p:spTree>
    <p:extLst>
      <p:ext uri="{BB962C8B-B14F-4D97-AF65-F5344CB8AC3E}">
        <p14:creationId xmlns:p14="http://schemas.microsoft.com/office/powerpoint/2010/main" val="183674201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hf hdr="0" dt="0"/>
  <p:txStyles>
    <p:titleStyle>
      <a:lvl1pPr algn="l" defTabSz="914400" rtl="0" eaLnBrk="1" latinLnBrk="0" hangingPunct="1">
        <a:spcBef>
          <a:spcPct val="0"/>
        </a:spcBef>
        <a:buNone/>
        <a:defRPr sz="3600" b="1" kern="1200" cap="all" spc="-60" baseline="0">
          <a:solidFill>
            <a:schemeClr val="tx2"/>
          </a:solidFill>
          <a:latin typeface="+mn-lt"/>
          <a:ea typeface="Adobe Gothic Std B" pitchFamily="34" charset="-128"/>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abbie.norderhaug@wisconsinhistory.org" TargetMode="Externa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hyperlink" Target="http://www.statearchivists.org/"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hyperlink" Target="http://www.facebook.com/CouncilOfStateArchivists" TargetMode="External"/><Relationship Id="rId4" Type="http://schemas.openxmlformats.org/officeDocument/2006/relationships/hyperlink" Target="https://www.statearchivists.org/resource-center/resource-librar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archives.gov/"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hyperlink" Target="http://www.archives.gov/social-media" TargetMode="External"/><Relationship Id="rId4" Type="http://schemas.openxmlformats.org/officeDocument/2006/relationships/hyperlink" Target="http://www.facebook.com/usnationalarchiv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2650" y="1050692"/>
            <a:ext cx="7886700" cy="863621"/>
          </a:xfrm>
        </p:spPr>
        <p:txBody>
          <a:bodyPr>
            <a:normAutofit/>
          </a:bodyPr>
          <a:lstStyle/>
          <a:p>
            <a:pPr algn="ctr"/>
            <a:r>
              <a:rPr lang="en-US" sz="2400" b="1" dirty="0">
                <a:solidFill>
                  <a:srgbClr val="C00000"/>
                </a:solidFill>
                <a:latin typeface="Arial" panose="020B0604020202020204" pitchFamily="34" charset="0"/>
                <a:cs typeface="Arial" panose="020B0604020202020204" pitchFamily="34" charset="0"/>
              </a:rPr>
              <a:t>Welcome To the NARA - CoSA Joint Webinar!</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April 9, 2020</a:t>
            </a:r>
          </a:p>
        </p:txBody>
      </p:sp>
      <p:sp>
        <p:nvSpPr>
          <p:cNvPr id="5" name="Content Placeholder 4"/>
          <p:cNvSpPr>
            <a:spLocks noGrp="1"/>
          </p:cNvSpPr>
          <p:nvPr>
            <p:ph idx="1"/>
          </p:nvPr>
        </p:nvSpPr>
        <p:spPr>
          <a:xfrm>
            <a:off x="3009900" y="2171703"/>
            <a:ext cx="5829300" cy="3143249"/>
          </a:xfrm>
          <a:solidFill>
            <a:schemeClr val="bg1"/>
          </a:solidFill>
        </p:spPr>
        <p:style>
          <a:lnRef idx="1">
            <a:schemeClr val="accent1"/>
          </a:lnRef>
          <a:fillRef idx="2">
            <a:schemeClr val="accent1"/>
          </a:fillRef>
          <a:effectRef idx="1">
            <a:schemeClr val="accent1"/>
          </a:effectRef>
          <a:fontRef idx="minor">
            <a:schemeClr val="dk1"/>
          </a:fontRef>
        </p:style>
        <p:txBody>
          <a:bodyPr>
            <a:normAutofit/>
          </a:bodyPr>
          <a:lstStyle/>
          <a:p>
            <a:pPr marL="257175" indent="-257175"/>
            <a:r>
              <a:rPr lang="en-US" b="0" dirty="0"/>
              <a:t>Content</a:t>
            </a:r>
          </a:p>
          <a:p>
            <a:pPr marL="257175" indent="-257175"/>
            <a:r>
              <a:rPr lang="en-US" b="0" dirty="0"/>
              <a:t>Content</a:t>
            </a:r>
          </a:p>
          <a:p>
            <a:pPr marL="257175" indent="-257175"/>
            <a:r>
              <a:rPr lang="en-US" b="0" dirty="0"/>
              <a:t>Content</a:t>
            </a:r>
          </a:p>
          <a:p>
            <a:pPr marL="257175" indent="-257175"/>
            <a:endParaRPr lang="en-US" b="0" dirty="0"/>
          </a:p>
        </p:txBody>
      </p:sp>
      <p:sp>
        <p:nvSpPr>
          <p:cNvPr id="6" name="Content Placeholder 7"/>
          <p:cNvSpPr txBox="1">
            <a:spLocks/>
          </p:cNvSpPr>
          <p:nvPr/>
        </p:nvSpPr>
        <p:spPr>
          <a:xfrm>
            <a:off x="3009900" y="1914313"/>
            <a:ext cx="5829300" cy="4442039"/>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vert="horz" lIns="68580" tIns="34290" rIns="68580" bIns="3429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dk1"/>
                </a:solidFill>
                <a:latin typeface="+mn-lt"/>
                <a:ea typeface="+mn-ea"/>
                <a:cs typeface="+mn-cs"/>
              </a:defRPr>
            </a:lvl1pPr>
            <a:lvl2pPr marL="457200" indent="-182880" algn="l" defTabSz="914400" rtl="0" eaLnBrk="1" latinLnBrk="0" hangingPunct="1">
              <a:spcBef>
                <a:spcPct val="20000"/>
              </a:spcBef>
              <a:buClr>
                <a:schemeClr val="tx2"/>
              </a:buClr>
              <a:buFont typeface="Wingdings" panose="05000000000000000000" pitchFamily="2" charset="2"/>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1800" kern="1200" baseline="0">
                <a:solidFill>
                  <a:schemeClr val="dk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dk1"/>
                </a:solidFill>
                <a:latin typeface="+mn-lt"/>
                <a:ea typeface="+mn-ea"/>
                <a:cs typeface="+mn-cs"/>
              </a:defRPr>
            </a:lvl9pPr>
          </a:lstStyle>
          <a:p>
            <a:pPr algn="ctr"/>
            <a:r>
              <a:rPr lang="en-US" sz="2700" dirty="0">
                <a:solidFill>
                  <a:srgbClr val="1F497D"/>
                </a:solidFill>
              </a:rPr>
              <a:t>                                            </a:t>
            </a:r>
          </a:p>
          <a:p>
            <a:pPr algn="ctr"/>
            <a:endParaRPr lang="en-US" sz="2700" dirty="0">
              <a:solidFill>
                <a:srgbClr val="1F497D"/>
              </a:solidFill>
            </a:endParaRPr>
          </a:p>
          <a:p>
            <a:pPr algn="ctr"/>
            <a:br>
              <a:rPr lang="en-US" sz="1125" dirty="0">
                <a:solidFill>
                  <a:srgbClr val="1F497D"/>
                </a:solidFill>
              </a:rPr>
            </a:br>
            <a:endParaRPr lang="en-US" sz="1125" dirty="0">
              <a:solidFill>
                <a:srgbClr val="1F497D"/>
              </a:solidFill>
            </a:endParaRPr>
          </a:p>
          <a:p>
            <a:pPr algn="ctr"/>
            <a:endParaRPr lang="en-US" sz="1800" dirty="0">
              <a:solidFill>
                <a:srgbClr val="1F497D"/>
              </a:solidFill>
            </a:endParaRPr>
          </a:p>
          <a:p>
            <a:pPr algn="ctr"/>
            <a:r>
              <a:rPr lang="en-US" dirty="0"/>
              <a:t>MPLP (More Product, Less Process) Projects </a:t>
            </a:r>
            <a:br>
              <a:rPr lang="en-US" dirty="0"/>
            </a:br>
            <a:r>
              <a:rPr lang="en-US" dirty="0"/>
              <a:t>at the National Archives and </a:t>
            </a:r>
            <a:br>
              <a:rPr lang="en-US" dirty="0"/>
            </a:br>
            <a:r>
              <a:rPr lang="en-US" dirty="0"/>
              <a:t>at  the Wisconsin Historical Society</a:t>
            </a:r>
            <a:endParaRPr lang="en-US" b="0" dirty="0"/>
          </a:p>
          <a:p>
            <a:pPr algn="ctr"/>
            <a:endParaRPr lang="en-US" sz="1200" b="0" dirty="0">
              <a:solidFill>
                <a:srgbClr val="1F497D"/>
              </a:solidFill>
            </a:endParaRPr>
          </a:p>
        </p:txBody>
      </p:sp>
      <p:sp>
        <p:nvSpPr>
          <p:cNvPr id="8" name="Content Placeholder 7"/>
          <p:cNvSpPr txBox="1">
            <a:spLocks/>
          </p:cNvSpPr>
          <p:nvPr/>
        </p:nvSpPr>
        <p:spPr>
          <a:xfrm>
            <a:off x="3009900" y="5572342"/>
            <a:ext cx="5829300" cy="676141"/>
          </a:xfrm>
          <a:prstGeom prst="rect">
            <a:avLst/>
          </a:prstGeom>
        </p:spPr>
        <p:txBody>
          <a:bodyPr vert="horz" lIns="68580" tIns="34290" rIns="68580" bIns="34290" rtlCol="0">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1275" b="0" dirty="0">
                <a:solidFill>
                  <a:srgbClr val="1F497D"/>
                </a:solidFill>
                <a:latin typeface="Arial" panose="020B0604020202020204" pitchFamily="34" charset="0"/>
                <a:cs typeface="Arial" panose="020B0604020202020204" pitchFamily="34" charset="0"/>
              </a:rPr>
              <a:t>Use the chat box at the right of the screen to tell us who you are, where you’re from, and who is participating with you today.</a:t>
            </a:r>
            <a:endParaRPr lang="en-US" sz="900" b="0" dirty="0">
              <a:solidFill>
                <a:srgbClr val="C00000"/>
              </a:solidFill>
            </a:endParaRPr>
          </a:p>
          <a:p>
            <a:pPr algn="ctr"/>
            <a:r>
              <a:rPr lang="en-US" sz="900" b="0" dirty="0">
                <a:solidFill>
                  <a:srgbClr val="C00000"/>
                </a:solidFill>
                <a:latin typeface="Arial" panose="020B0604020202020204" pitchFamily="34" charset="0"/>
                <a:cs typeface="Arial" panose="020B0604020202020204" pitchFamily="34" charset="0"/>
              </a:rPr>
              <a:t>You can connect to the audio portion of today’s webinar through your </a:t>
            </a:r>
            <a:r>
              <a:rPr lang="en-US" sz="900" dirty="0">
                <a:solidFill>
                  <a:srgbClr val="C00000"/>
                </a:solidFill>
                <a:latin typeface="Arial" panose="020B0604020202020204" pitchFamily="34" charset="0"/>
                <a:cs typeface="Arial" panose="020B0604020202020204" pitchFamily="34" charset="0"/>
              </a:rPr>
              <a:t>phone line</a:t>
            </a:r>
            <a:r>
              <a:rPr lang="en-US" sz="900" b="0" dirty="0">
                <a:solidFill>
                  <a:srgbClr val="C00000"/>
                </a:solidFill>
                <a:latin typeface="Arial" panose="020B0604020202020204" pitchFamily="34" charset="0"/>
                <a:cs typeface="Arial" panose="020B0604020202020204" pitchFamily="34" charset="0"/>
              </a:rPr>
              <a:t> or through </a:t>
            </a:r>
            <a:r>
              <a:rPr lang="en-US" sz="900" dirty="0">
                <a:solidFill>
                  <a:srgbClr val="C00000"/>
                </a:solidFill>
                <a:latin typeface="Arial" panose="020B0604020202020204" pitchFamily="34" charset="0"/>
                <a:cs typeface="Arial" panose="020B0604020202020204" pitchFamily="34" charset="0"/>
              </a:rPr>
              <a:t>VoIP</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1" y="1958736"/>
            <a:ext cx="1581227" cy="147026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334664"/>
            <a:ext cx="2524125" cy="762000"/>
          </a:xfrm>
          <a:prstGeom prst="rect">
            <a:avLst/>
          </a:prstGeom>
        </p:spPr>
      </p:pic>
    </p:spTree>
    <p:extLst>
      <p:ext uri="{BB962C8B-B14F-4D97-AF65-F5344CB8AC3E}">
        <p14:creationId xmlns:p14="http://schemas.microsoft.com/office/powerpoint/2010/main" val="255979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558800"/>
            <a:ext cx="9347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NARA’s Processing Policy 2016</a:t>
            </a:r>
          </a:p>
        </p:txBody>
      </p:sp>
      <p:sp>
        <p:nvSpPr>
          <p:cNvPr id="3" name="TextBox 2"/>
          <p:cNvSpPr txBox="1"/>
          <p:nvPr/>
        </p:nvSpPr>
        <p:spPr>
          <a:xfrm>
            <a:off x="1447800" y="1574800"/>
            <a:ext cx="872697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Policy: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NARA processes records to provide physical and intellectual control over our permanent holdings. These actions are based upon the unique characteristics of the records. We process in order to effectively manage our records as valuable assets, protect them, make them more accessible, ensure that federal laws and policies are followed, and to preserve them for future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Definition: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Records are processed at the point where a researcher can discover their existence (i.e., records have a description in the National Archives Catalog) and either have access to the original records or copies/digital surrogates promptly or have a prompt explanation of why we must withhold them. </a:t>
            </a:r>
          </a:p>
        </p:txBody>
      </p:sp>
    </p:spTree>
    <p:extLst>
      <p:ext uri="{BB962C8B-B14F-4D97-AF65-F5344CB8AC3E}">
        <p14:creationId xmlns:p14="http://schemas.microsoft.com/office/powerpoint/2010/main" val="260722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500" y="1369060"/>
            <a:ext cx="92837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Two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Basic Processing: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actions are completed for a series to meet basic (essential) standards of physical and intellectual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Augmented Processing: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any work done beyond the basic level (usually prompted by specific needs or in response to the significance of records. </a:t>
            </a:r>
          </a:p>
        </p:txBody>
      </p:sp>
    </p:spTree>
    <p:extLst>
      <p:ext uri="{BB962C8B-B14F-4D97-AF65-F5344CB8AC3E}">
        <p14:creationId xmlns:p14="http://schemas.microsoft.com/office/powerpoint/2010/main" val="151831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8078" y="1663238"/>
            <a:ext cx="5718925"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Standards for Basic Processing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Condition of Records Housing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Container labels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Arrangement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Access Restrictions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Disposition Status Verification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Physical Control (Recorded in HMS)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Intellectual Control (Catalog)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Adequate finding aids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83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9267" y="295176"/>
            <a:ext cx="1052229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Processing Manual FY17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Assessment: How to assess records for processing--  determining what is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to apply basic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Quality Control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Augmented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Documentation</a:t>
            </a:r>
          </a:p>
        </p:txBody>
      </p:sp>
      <p:sp>
        <p:nvSpPr>
          <p:cNvPr id="3" name="TextBox 2"/>
          <p:cNvSpPr txBox="1"/>
          <p:nvPr/>
        </p:nvSpPr>
        <p:spPr>
          <a:xfrm>
            <a:off x="4003963" y="2453871"/>
            <a:ext cx="7467600"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Current Table of Contents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 Introduction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II. Levels of Processing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III. Assessment Procedures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IV. Standards for Basic Processing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 Quality Assurance: Audit Procedure for Basic Processing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VI. Augmented Processing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Appendix 1. Archival Significance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Appendix 2. Guidance for Holdings Maintenance During Basic Processing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Appendix 3. Links to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Appendix 4. Glossary of Terms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Appendix 5. NARA Analog Processing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6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4411" y="1239289"/>
            <a:ext cx="7143865"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Improvements since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Annually request feedback from staff to make improvements and create a revised Manual.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Quality Control Procedures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Augmented Processing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Improvements to the assessment process (originally a form it is now a part of HMS)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Training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Processing Rate Studies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408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723900"/>
            <a:ext cx="88011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Results?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nvGraphicFramePr>
        <p:xfrm>
          <a:off x="1737648" y="1231731"/>
          <a:ext cx="7639107" cy="1884391"/>
        </p:xfrm>
        <a:graphic>
          <a:graphicData uri="http://schemas.openxmlformats.org/drawingml/2006/table">
            <a:tbl>
              <a:tblPr/>
              <a:tblGrid>
                <a:gridCol w="1641873">
                  <a:extLst>
                    <a:ext uri="{9D8B030D-6E8A-4147-A177-3AD203B41FA5}">
                      <a16:colId xmlns:a16="http://schemas.microsoft.com/office/drawing/2014/main" val="20000"/>
                    </a:ext>
                  </a:extLst>
                </a:gridCol>
                <a:gridCol w="1565507">
                  <a:extLst>
                    <a:ext uri="{9D8B030D-6E8A-4147-A177-3AD203B41FA5}">
                      <a16:colId xmlns:a16="http://schemas.microsoft.com/office/drawing/2014/main" val="20001"/>
                    </a:ext>
                  </a:extLst>
                </a:gridCol>
                <a:gridCol w="1107310">
                  <a:extLst>
                    <a:ext uri="{9D8B030D-6E8A-4147-A177-3AD203B41FA5}">
                      <a16:colId xmlns:a16="http://schemas.microsoft.com/office/drawing/2014/main" val="20002"/>
                    </a:ext>
                  </a:extLst>
                </a:gridCol>
                <a:gridCol w="1018216">
                  <a:extLst>
                    <a:ext uri="{9D8B030D-6E8A-4147-A177-3AD203B41FA5}">
                      <a16:colId xmlns:a16="http://schemas.microsoft.com/office/drawing/2014/main" val="20003"/>
                    </a:ext>
                  </a:extLst>
                </a:gridCol>
                <a:gridCol w="1092544">
                  <a:extLst>
                    <a:ext uri="{9D8B030D-6E8A-4147-A177-3AD203B41FA5}">
                      <a16:colId xmlns:a16="http://schemas.microsoft.com/office/drawing/2014/main" val="20004"/>
                    </a:ext>
                  </a:extLst>
                </a:gridCol>
                <a:gridCol w="1213657">
                  <a:extLst>
                    <a:ext uri="{9D8B030D-6E8A-4147-A177-3AD203B41FA5}">
                      <a16:colId xmlns:a16="http://schemas.microsoft.com/office/drawing/2014/main" val="20005"/>
                    </a:ext>
                  </a:extLst>
                </a:gridCol>
              </a:tblGrid>
              <a:tr h="1259551">
                <a:tc>
                  <a:txBody>
                    <a:bodyPr/>
                    <a:lstStyle/>
                    <a:p>
                      <a:pPr rtl="0" fontAlgn="b"/>
                      <a:endParaRPr lang="en-US" sz="18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1" dirty="0">
                          <a:effectLst/>
                        </a:rPr>
                        <a:t>Total Volume of Holdings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1" dirty="0">
                          <a:effectLst/>
                        </a:rPr>
                        <a:t>Holdings Processed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1" dirty="0">
                          <a:effectLst/>
                        </a:rPr>
                        <a:t>Processed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1">
                          <a:effectLst/>
                        </a:rPr>
                        <a:t>Total series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1">
                          <a:effectLst/>
                        </a:rPr>
                        <a:t>Series Processed</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225391">
                <a:tc>
                  <a:txBody>
                    <a:bodyPr/>
                    <a:lstStyle/>
                    <a:p>
                      <a:pPr algn="r" rtl="0" fontAlgn="b"/>
                      <a:r>
                        <a:rPr lang="en-US" sz="1800" b="1">
                          <a:effectLst/>
                        </a:rPr>
                        <a:t>Sept 30, 2016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0">
                          <a:effectLst/>
                          <a:latin typeface="Times New Roman" panose="02020603050405020304" pitchFamily="18" charset="0"/>
                        </a:rPr>
                        <a:t>4,442,859</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0">
                          <a:effectLst/>
                          <a:latin typeface="Times New Roman" panose="02020603050405020304" pitchFamily="18" charset="0"/>
                        </a:rPr>
                        <a:t>3,390,496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0" dirty="0">
                          <a:effectLst/>
                          <a:latin typeface="Times New Roman" panose="02020603050405020304" pitchFamily="18" charset="0"/>
                        </a:rPr>
                        <a:t>76.31%.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0" dirty="0">
                          <a:effectLst/>
                          <a:latin typeface="Times New Roman" panose="02020603050405020304" pitchFamily="18" charset="0"/>
                        </a:rPr>
                        <a:t>288,771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0" dirty="0">
                          <a:effectLst/>
                          <a:latin typeface="Times New Roman" panose="02020603050405020304" pitchFamily="18" charset="0"/>
                        </a:rPr>
                        <a:t>213,838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25391">
                <a:tc>
                  <a:txBody>
                    <a:bodyPr/>
                    <a:lstStyle/>
                    <a:p>
                      <a:pPr algn="r" rtl="0" fontAlgn="b"/>
                      <a:r>
                        <a:rPr lang="en-US" sz="1800" b="1">
                          <a:effectLst/>
                        </a:rPr>
                        <a:t>Feb 29, 2020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800" b="0">
                          <a:effectLst/>
                          <a:latin typeface="Times New Roman" panose="02020603050405020304" pitchFamily="18" charset="0"/>
                        </a:rPr>
                        <a:t>4,785,517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1800" b="0">
                          <a:effectLst/>
                          <a:latin typeface="Times New Roman" panose="02020603050405020304" pitchFamily="18" charset="0"/>
                        </a:rPr>
                        <a:t>4,243,354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1800" b="0">
                          <a:effectLst/>
                          <a:latin typeface="Times New Roman" panose="02020603050405020304" pitchFamily="18" charset="0"/>
                        </a:rPr>
                        <a:t>88.67%</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1800" b="0" dirty="0">
                          <a:effectLst/>
                          <a:latin typeface="Times New Roman" panose="02020603050405020304" pitchFamily="18" charset="0"/>
                        </a:rPr>
                        <a:t>297,705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r" rtl="0" fontAlgn="b"/>
                      <a:r>
                        <a:rPr lang="en-US" sz="1800" b="0" dirty="0">
                          <a:effectLst/>
                          <a:latin typeface="Times New Roman" panose="02020603050405020304" pitchFamily="18" charset="0"/>
                        </a:rPr>
                        <a:t>238,334</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nvGraphicFramePr>
        <p:xfrm>
          <a:off x="3823854" y="4172593"/>
          <a:ext cx="3990109" cy="1429544"/>
        </p:xfrm>
        <a:graphic>
          <a:graphicData uri="http://schemas.openxmlformats.org/drawingml/2006/table">
            <a:tbl>
              <a:tblPr/>
              <a:tblGrid>
                <a:gridCol w="2671249">
                  <a:extLst>
                    <a:ext uri="{9D8B030D-6E8A-4147-A177-3AD203B41FA5}">
                      <a16:colId xmlns:a16="http://schemas.microsoft.com/office/drawing/2014/main" val="20000"/>
                    </a:ext>
                  </a:extLst>
                </a:gridCol>
                <a:gridCol w="1318860">
                  <a:extLst>
                    <a:ext uri="{9D8B030D-6E8A-4147-A177-3AD203B41FA5}">
                      <a16:colId xmlns:a16="http://schemas.microsoft.com/office/drawing/2014/main" val="20001"/>
                    </a:ext>
                  </a:extLst>
                </a:gridCol>
              </a:tblGrid>
              <a:tr h="743744">
                <a:tc>
                  <a:txBody>
                    <a:bodyPr/>
                    <a:lstStyle/>
                    <a:p>
                      <a:pPr algn="r" rtl="0" fontAlgn="b"/>
                      <a:r>
                        <a:rPr lang="en-US" sz="2000" b="1" dirty="0">
                          <a:effectLst/>
                        </a:rPr>
                        <a:t>Estimated FTE available for processing</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20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200025">
                <a:tc>
                  <a:txBody>
                    <a:bodyPr/>
                    <a:lstStyle/>
                    <a:p>
                      <a:pPr algn="r" rtl="0" fontAlgn="b"/>
                      <a:r>
                        <a:rPr lang="en-US" sz="2000" b="1">
                          <a:effectLst/>
                        </a:rPr>
                        <a:t>Sept 30,2016</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2000" dirty="0">
                          <a:effectLst/>
                        </a:rPr>
                        <a:t>107.3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algn="r" rtl="0" fontAlgn="b"/>
                      <a:r>
                        <a:rPr lang="en-US" sz="2000" b="1">
                          <a:effectLst/>
                        </a:rPr>
                        <a:t>Feb 29 2020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2000" dirty="0">
                          <a:effectLst/>
                        </a:rPr>
                        <a:t>84.8</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665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a:extLst>
              <a:ext uri="{FF2B5EF4-FFF2-40B4-BE49-F238E27FC236}">
                <a16:creationId xmlns:a16="http://schemas.microsoft.com/office/drawing/2014/main" id="{AFE7E19D-2CBC-4080-8ECA-4367762EECCB}"/>
              </a:ext>
            </a:extLst>
          </p:cNvPr>
          <p:cNvSpPr>
            <a:spLocks noGrp="1"/>
          </p:cNvSpPr>
          <p:nvPr>
            <p:ph type="subTitle" idx="1"/>
          </p:nvPr>
        </p:nvSpPr>
        <p:spPr bwMode="auto">
          <a:xfrm>
            <a:off x="5334000" y="4038600"/>
            <a:ext cx="4800600" cy="76200"/>
          </a:xfrm>
        </p:spPr>
        <p:txBody>
          <a:bodyPr vert="horz" wrap="square" numCol="1" anchorCtr="0" compatLnSpc="1">
            <a:prstTxWarp prst="textNoShape">
              <a:avLst/>
            </a:prstTxWarp>
            <a:normAutofit fontScale="25000" lnSpcReduction="20000"/>
          </a:bodyPr>
          <a:lstStyle/>
          <a:p>
            <a:pPr eaLnBrk="1" hangingPunct="1">
              <a:spcBef>
                <a:spcPct val="0"/>
              </a:spcBef>
              <a:defRPr/>
            </a:pPr>
            <a:endParaRPr lang="en-US" altLang="en-US" dirty="0"/>
          </a:p>
        </p:txBody>
      </p:sp>
      <p:sp>
        <p:nvSpPr>
          <p:cNvPr id="10243" name="Title 1">
            <a:extLst>
              <a:ext uri="{FF2B5EF4-FFF2-40B4-BE49-F238E27FC236}">
                <a16:creationId xmlns:a16="http://schemas.microsoft.com/office/drawing/2014/main" id="{F1B97AD9-4A7C-4BAE-BD09-602441A42EE3}"/>
              </a:ext>
            </a:extLst>
          </p:cNvPr>
          <p:cNvSpPr>
            <a:spLocks noGrp="1"/>
          </p:cNvSpPr>
          <p:nvPr>
            <p:ph type="title"/>
          </p:nvPr>
        </p:nvSpPr>
        <p:spPr bwMode="auto">
          <a:xfrm>
            <a:off x="5334000" y="2819401"/>
            <a:ext cx="4800600" cy="104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a:t>More Product Less Process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2FA8A6D-A0F1-4DC5-8A76-015263C08059}"/>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a:t>The Wisconsin Historical Society</a:t>
            </a:r>
          </a:p>
        </p:txBody>
      </p:sp>
      <p:pic>
        <p:nvPicPr>
          <p:cNvPr id="12291" name="Picture 4" descr="C:\Users\SJG\Desktop\WHS HQ Blooming Trees.jpg">
            <a:extLst>
              <a:ext uri="{FF2B5EF4-FFF2-40B4-BE49-F238E27FC236}">
                <a16:creationId xmlns:a16="http://schemas.microsoft.com/office/drawing/2014/main" id="{6B3449C8-242D-48C7-A75D-F147675DC90C}"/>
              </a:ext>
            </a:extLst>
          </p:cNvPr>
          <p:cNvPicPr>
            <a:picLocks noGrp="1" noChangeAspect="1" noChangeArrowheads="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2862264" y="1371600"/>
            <a:ext cx="646747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B0FDEB55-44B5-4998-AC42-143D0487F701}"/>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Processing History</a:t>
            </a:r>
          </a:p>
        </p:txBody>
      </p:sp>
      <p:pic>
        <p:nvPicPr>
          <p:cNvPr id="14339" name="Picture 2" descr="Fred Boyle, clerk at the post office, looks overwhelmed surrounded by a mountain of Christmas parcels to be sorted for shipment overseas to men and women in service.">
            <a:extLst>
              <a:ext uri="{FF2B5EF4-FFF2-40B4-BE49-F238E27FC236}">
                <a16:creationId xmlns:a16="http://schemas.microsoft.com/office/drawing/2014/main" id="{9B3FF2BA-E0A8-41F9-BE00-94A2485E0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371601"/>
            <a:ext cx="57150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a:extLst>
              <a:ext uri="{FF2B5EF4-FFF2-40B4-BE49-F238E27FC236}">
                <a16:creationId xmlns:a16="http://schemas.microsoft.com/office/drawing/2014/main" id="{AD539FB2-3A6A-4EED-907F-BC8D64D1396F}"/>
              </a:ext>
            </a:extLst>
          </p:cNvPr>
          <p:cNvSpPr txBox="1">
            <a:spLocks noChangeArrowheads="1"/>
          </p:cNvSpPr>
          <p:nvPr/>
        </p:nvSpPr>
        <p:spPr bwMode="auto">
          <a:xfrm>
            <a:off x="6705600" y="57150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Image ID 9939  </a:t>
            </a:r>
          </a:p>
        </p:txBody>
      </p:sp>
      <p:sp>
        <p:nvSpPr>
          <p:cNvPr id="14341" name="Content Placeholder 4">
            <a:extLst>
              <a:ext uri="{FF2B5EF4-FFF2-40B4-BE49-F238E27FC236}">
                <a16:creationId xmlns:a16="http://schemas.microsoft.com/office/drawing/2014/main" id="{7ACAA3DE-4145-4DF8-9FD0-0D8408717C72}"/>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7B37DB5-711D-46CD-BDB1-07E57E955918}"/>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WHS Minimal Accessioning Standards</a:t>
            </a:r>
          </a:p>
        </p:txBody>
      </p:sp>
      <p:sp>
        <p:nvSpPr>
          <p:cNvPr id="16387" name="Content Placeholder 2">
            <a:extLst>
              <a:ext uri="{FF2B5EF4-FFF2-40B4-BE49-F238E27FC236}">
                <a16:creationId xmlns:a16="http://schemas.microsoft.com/office/drawing/2014/main" id="{E64F755D-37D2-440A-8B69-5D51F6B0D517}"/>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US" altLang="en-US"/>
          </a:p>
        </p:txBody>
      </p:sp>
      <p:graphicFrame>
        <p:nvGraphicFramePr>
          <p:cNvPr id="6" name="Content Placeholder 5">
            <a:extLst>
              <a:ext uri="{FF2B5EF4-FFF2-40B4-BE49-F238E27FC236}">
                <a16:creationId xmlns:a16="http://schemas.microsoft.com/office/drawing/2014/main" id="{2DEA0E69-28FE-4DE4-8323-F2233C969C7A}"/>
              </a:ext>
            </a:extLst>
          </p:cNvPr>
          <p:cNvGraphicFramePr>
            <a:graphicFrameLocks noGrp="1"/>
          </p:cNvGraphicFramePr>
          <p:nvPr>
            <p:ph sz="quarter" idx="4294967295"/>
          </p:nvPr>
        </p:nvGraphicFramePr>
        <p:xfrm>
          <a:off x="2400300" y="1371600"/>
          <a:ext cx="7391400" cy="4343400"/>
        </p:xfrm>
        <a:graphic>
          <a:graphicData uri="http://schemas.openxmlformats.org/drawingml/2006/table">
            <a:tbl>
              <a:tblPr firstRow="1" firstCol="1" lastRow="1" lastCol="1" bandRow="1" bandCol="1">
                <a:tableStyleId>{5C22544A-7EE6-4342-B048-85BDC9FD1C3A}</a:tableStyleId>
              </a:tblPr>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596900">
                <a:tc>
                  <a:txBody>
                    <a:bodyPr/>
                    <a:lstStyle/>
                    <a:p>
                      <a:pPr marL="0" marR="0" algn="just">
                        <a:lnSpc>
                          <a:spcPct val="115000"/>
                        </a:lnSpc>
                        <a:spcBef>
                          <a:spcPts val="0"/>
                        </a:spcBef>
                        <a:spcAft>
                          <a:spcPts val="0"/>
                        </a:spcAft>
                      </a:pPr>
                      <a:r>
                        <a:rPr lang="en-US" sz="120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1200" b="1" dirty="0">
                          <a:solidFill>
                            <a:schemeClr val="tx1"/>
                          </a:solidFill>
                          <a:effectLst/>
                        </a:rPr>
                        <a:t>FULL PROCESSING</a:t>
                      </a:r>
                      <a:endParaRPr lang="en-US" sz="1000" b="1" dirty="0">
                        <a:solidFill>
                          <a:schemeClr val="tx1"/>
                        </a:solidFill>
                        <a:effectLst/>
                      </a:endParaRPr>
                    </a:p>
                    <a:p>
                      <a:pPr marL="0" marR="0" algn="ctr">
                        <a:lnSpc>
                          <a:spcPct val="115000"/>
                        </a:lnSpc>
                        <a:spcBef>
                          <a:spcPts val="0"/>
                        </a:spcBef>
                        <a:spcAft>
                          <a:spcPts val="0"/>
                        </a:spcAft>
                      </a:pPr>
                      <a:r>
                        <a:rPr lang="en-US" sz="120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ctr">
                        <a:lnSpc>
                          <a:spcPct val="115000"/>
                        </a:lnSpc>
                        <a:spcBef>
                          <a:spcPts val="0"/>
                        </a:spcBef>
                        <a:spcAft>
                          <a:spcPts val="0"/>
                        </a:spcAft>
                      </a:pPr>
                      <a:r>
                        <a:rPr lang="en-US" sz="1200" b="1" dirty="0">
                          <a:solidFill>
                            <a:schemeClr val="tx1"/>
                          </a:solidFill>
                          <a:effectLst/>
                        </a:rPr>
                        <a:t>WHS ACCESSIONING</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0"/>
                  </a:ext>
                </a:extLst>
              </a:tr>
              <a:tr h="362445">
                <a:tc>
                  <a:txBody>
                    <a:bodyPr/>
                    <a:lstStyle/>
                    <a:p>
                      <a:pPr marL="0" marR="0">
                        <a:lnSpc>
                          <a:spcPct val="115000"/>
                        </a:lnSpc>
                        <a:spcBef>
                          <a:spcPts val="0"/>
                        </a:spcBef>
                        <a:spcAft>
                          <a:spcPts val="0"/>
                        </a:spcAft>
                      </a:pPr>
                      <a:r>
                        <a:rPr lang="en-US" sz="1200" b="1" dirty="0">
                          <a:solidFill>
                            <a:schemeClr val="tx1"/>
                          </a:solidFill>
                          <a:effectLst/>
                        </a:rPr>
                        <a:t>ARRANGEMENT</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just">
                        <a:lnSpc>
                          <a:spcPct val="115000"/>
                        </a:lnSpc>
                        <a:spcBef>
                          <a:spcPts val="0"/>
                        </a:spcBef>
                        <a:spcAft>
                          <a:spcPts val="0"/>
                        </a:spcAft>
                      </a:pPr>
                      <a:r>
                        <a:rPr lang="en-US" sz="120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just">
                        <a:lnSpc>
                          <a:spcPct val="115000"/>
                        </a:lnSpc>
                        <a:spcBef>
                          <a:spcPts val="0"/>
                        </a:spcBef>
                        <a:spcAft>
                          <a:spcPts val="0"/>
                        </a:spcAft>
                      </a:pPr>
                      <a:r>
                        <a:rPr lang="en-US" sz="120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1"/>
                  </a:ext>
                </a:extLst>
              </a:tr>
              <a:tr h="749300">
                <a:tc>
                  <a:txBody>
                    <a:bodyPr/>
                    <a:lstStyle/>
                    <a:p>
                      <a:pPr marL="0" marR="0">
                        <a:lnSpc>
                          <a:spcPct val="115000"/>
                        </a:lnSpc>
                        <a:spcBef>
                          <a:spcPts val="0"/>
                        </a:spcBef>
                        <a:spcAft>
                          <a:spcPts val="0"/>
                        </a:spcAft>
                      </a:pPr>
                      <a:r>
                        <a:rPr lang="en-US" sz="1200" b="1" dirty="0">
                          <a:solidFill>
                            <a:schemeClr val="tx1"/>
                          </a:solidFill>
                          <a:effectLst/>
                        </a:rPr>
                        <a:t>Place unfoldered material into folders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1523011">
                <a:tc>
                  <a:txBody>
                    <a:bodyPr/>
                    <a:lstStyle/>
                    <a:p>
                      <a:pPr marL="0" marR="0">
                        <a:lnSpc>
                          <a:spcPct val="115000"/>
                        </a:lnSpc>
                        <a:spcBef>
                          <a:spcPts val="0"/>
                        </a:spcBef>
                        <a:spcAft>
                          <a:spcPts val="0"/>
                        </a:spcAft>
                      </a:pPr>
                      <a:r>
                        <a:rPr lang="en-US" sz="1200" b="1" dirty="0">
                          <a:solidFill>
                            <a:schemeClr val="tx1"/>
                          </a:solidFill>
                          <a:effectLst/>
                        </a:rPr>
                        <a:t>Arrange folders into series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Typically No – exceptions may be made if the size/complexity of collection warrant</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r h="749300">
                <a:tc>
                  <a:txBody>
                    <a:bodyPr/>
                    <a:lstStyle/>
                    <a:p>
                      <a:pPr marL="0" marR="0">
                        <a:lnSpc>
                          <a:spcPct val="115000"/>
                        </a:lnSpc>
                        <a:spcBef>
                          <a:spcPts val="0"/>
                        </a:spcBef>
                        <a:spcAft>
                          <a:spcPts val="0"/>
                        </a:spcAft>
                      </a:pPr>
                      <a:r>
                        <a:rPr lang="en-US" sz="1200" b="1" dirty="0">
                          <a:solidFill>
                            <a:schemeClr val="tx1"/>
                          </a:solidFill>
                          <a:effectLst/>
                        </a:rPr>
                        <a:t>Arrange folders within series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IF series have been created, then 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4"/>
                  </a:ext>
                </a:extLst>
              </a:tr>
              <a:tr h="362445">
                <a:tc>
                  <a:txBody>
                    <a:bodyPr/>
                    <a:lstStyle/>
                    <a:p>
                      <a:pPr marL="0" marR="0">
                        <a:lnSpc>
                          <a:spcPct val="115000"/>
                        </a:lnSpc>
                        <a:spcBef>
                          <a:spcPts val="0"/>
                        </a:spcBef>
                        <a:spcAft>
                          <a:spcPts val="0"/>
                        </a:spcAft>
                      </a:pPr>
                      <a:r>
                        <a:rPr lang="en-US" sz="1200" b="1" dirty="0">
                          <a:solidFill>
                            <a:schemeClr val="tx1"/>
                          </a:solidFill>
                          <a:effectLst/>
                        </a:rPr>
                        <a:t>Arrange items within folders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No</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2DDB-07CF-784B-AA61-DF9E67A99C4A}"/>
              </a:ext>
            </a:extLst>
          </p:cNvPr>
          <p:cNvSpPr>
            <a:spLocks noGrp="1"/>
          </p:cNvSpPr>
          <p:nvPr>
            <p:ph type="title"/>
          </p:nvPr>
        </p:nvSpPr>
        <p:spPr/>
        <p:txBody>
          <a:bodyPr/>
          <a:lstStyle/>
          <a:p>
            <a:r>
              <a:rPr lang="en-US" dirty="0">
                <a:solidFill>
                  <a:srgbClr val="A64646"/>
                </a:solidFill>
              </a:rPr>
              <a:t>Welcome</a:t>
            </a:r>
          </a:p>
        </p:txBody>
      </p:sp>
      <p:sp>
        <p:nvSpPr>
          <p:cNvPr id="4" name="Footer Placeholder 3">
            <a:extLst>
              <a:ext uri="{FF2B5EF4-FFF2-40B4-BE49-F238E27FC236}">
                <a16:creationId xmlns:a16="http://schemas.microsoft.com/office/drawing/2014/main" id="{B04858F1-2A5A-FA4F-8C1D-20AB4D16975D}"/>
              </a:ext>
            </a:extLst>
          </p:cNvPr>
          <p:cNvSpPr>
            <a:spLocks noGrp="1"/>
          </p:cNvSpPr>
          <p:nvPr>
            <p:ph type="ftr" sz="quarter" idx="11"/>
          </p:nvPr>
        </p:nvSpPr>
        <p:spPr>
          <a:xfrm>
            <a:off x="1120564" y="6615026"/>
            <a:ext cx="3429000" cy="283845"/>
          </a:xfrm>
        </p:spPr>
        <p:txBody>
          <a:bodyPr/>
          <a:lstStyle/>
          <a:p>
            <a:r>
              <a:rPr lang="en-US" dirty="0" err="1">
                <a:solidFill>
                  <a:srgbClr val="1F497D"/>
                </a:solidFill>
              </a:rPr>
              <a:t>CoSA</a:t>
            </a:r>
            <a:r>
              <a:rPr lang="en-US" dirty="0">
                <a:solidFill>
                  <a:srgbClr val="1F497D"/>
                </a:solidFill>
              </a:rPr>
              <a:t>-NARA Webinar – April 9, 2020</a:t>
            </a:r>
          </a:p>
        </p:txBody>
      </p:sp>
      <p:sp>
        <p:nvSpPr>
          <p:cNvPr id="5" name="Slide Number Placeholder 4">
            <a:extLst>
              <a:ext uri="{FF2B5EF4-FFF2-40B4-BE49-F238E27FC236}">
                <a16:creationId xmlns:a16="http://schemas.microsoft.com/office/drawing/2014/main" id="{1C46D06A-06A2-DA42-9873-F48C39E4DA98}"/>
              </a:ext>
            </a:extLst>
          </p:cNvPr>
          <p:cNvSpPr>
            <a:spLocks noGrp="1"/>
          </p:cNvSpPr>
          <p:nvPr>
            <p:ph type="sldNum" sz="quarter" idx="12"/>
          </p:nvPr>
        </p:nvSpPr>
        <p:spPr>
          <a:xfrm>
            <a:off x="609600" y="6552882"/>
            <a:ext cx="510964" cy="304799"/>
          </a:xfrm>
        </p:spPr>
        <p:txBody>
          <a:bodyPr/>
          <a:lstStyle/>
          <a:p>
            <a:fld id="{008AB397-2EFE-4953-A7CE-0B231A3FCAE1}" type="slidenum">
              <a:rPr lang="en-US" smtClean="0">
                <a:solidFill>
                  <a:srgbClr val="C00000"/>
                </a:solidFill>
              </a:rPr>
              <a:pPr/>
              <a:t>2</a:t>
            </a:fld>
            <a:endParaRPr lang="en-US">
              <a:solidFill>
                <a:srgbClr val="C00000"/>
              </a:solidFill>
            </a:endParaRPr>
          </a:p>
        </p:txBody>
      </p:sp>
      <p:sp>
        <p:nvSpPr>
          <p:cNvPr id="8" name="TextBox 7">
            <a:extLst>
              <a:ext uri="{FF2B5EF4-FFF2-40B4-BE49-F238E27FC236}">
                <a16:creationId xmlns:a16="http://schemas.microsoft.com/office/drawing/2014/main" id="{E9086AC3-E221-A746-BD1D-387CBCC9BD98}"/>
              </a:ext>
            </a:extLst>
          </p:cNvPr>
          <p:cNvSpPr txBox="1"/>
          <p:nvPr/>
        </p:nvSpPr>
        <p:spPr>
          <a:xfrm>
            <a:off x="1828800" y="2209800"/>
            <a:ext cx="6934200" cy="1862048"/>
          </a:xfrm>
          <a:prstGeom prst="rect">
            <a:avLst/>
          </a:prstGeom>
          <a:noFill/>
        </p:spPr>
        <p:txBody>
          <a:bodyPr wrap="square" rtlCol="0">
            <a:spAutoFit/>
          </a:bodyPr>
          <a:lstStyle/>
          <a:p>
            <a:r>
              <a:rPr lang="en-US" sz="2300" b="1" dirty="0">
                <a:solidFill>
                  <a:srgbClr val="1F497D"/>
                </a:solidFill>
              </a:rPr>
              <a:t>Meg Phillips, External Affairs Liaison</a:t>
            </a:r>
          </a:p>
          <a:p>
            <a:r>
              <a:rPr lang="en-US" sz="2300" b="1" dirty="0">
                <a:solidFill>
                  <a:srgbClr val="1F497D"/>
                </a:solidFill>
              </a:rPr>
              <a:t>National Archives and Records Administration</a:t>
            </a:r>
          </a:p>
          <a:p>
            <a:endParaRPr lang="en-US" sz="2300" b="1" dirty="0">
              <a:solidFill>
                <a:srgbClr val="1F497D"/>
              </a:solidFill>
            </a:endParaRPr>
          </a:p>
          <a:p>
            <a:r>
              <a:rPr lang="en-US" sz="2300" b="1" dirty="0">
                <a:solidFill>
                  <a:srgbClr val="1F497D"/>
                </a:solidFill>
              </a:rPr>
              <a:t>Barbara Teague, Executive Director</a:t>
            </a:r>
          </a:p>
          <a:p>
            <a:r>
              <a:rPr lang="en-US" sz="2300" b="1" dirty="0">
                <a:solidFill>
                  <a:srgbClr val="1F497D"/>
                </a:solidFill>
              </a:rPr>
              <a:t>Council of State Archivists</a:t>
            </a:r>
          </a:p>
        </p:txBody>
      </p:sp>
    </p:spTree>
    <p:extLst>
      <p:ext uri="{BB962C8B-B14F-4D97-AF65-F5344CB8AC3E}">
        <p14:creationId xmlns:p14="http://schemas.microsoft.com/office/powerpoint/2010/main" val="1318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E96BCECF-BB03-490A-89E5-70BB094C1DD8}"/>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US" altLang="en-US"/>
          </a:p>
        </p:txBody>
      </p:sp>
      <p:graphicFrame>
        <p:nvGraphicFramePr>
          <p:cNvPr id="5" name="Content Placeholder 4">
            <a:extLst>
              <a:ext uri="{FF2B5EF4-FFF2-40B4-BE49-F238E27FC236}">
                <a16:creationId xmlns:a16="http://schemas.microsoft.com/office/drawing/2014/main" id="{747B6965-09F7-470D-A602-CC849B34ABFC}"/>
              </a:ext>
            </a:extLst>
          </p:cNvPr>
          <p:cNvGraphicFramePr>
            <a:graphicFrameLocks noGrp="1"/>
          </p:cNvGraphicFramePr>
          <p:nvPr>
            <p:ph sz="quarter" idx="4294967295"/>
          </p:nvPr>
        </p:nvGraphicFramePr>
        <p:xfrm>
          <a:off x="2514600" y="1408113"/>
          <a:ext cx="7162800" cy="4419600"/>
        </p:xfrm>
        <a:graphic>
          <a:graphicData uri="http://schemas.openxmlformats.org/drawingml/2006/table">
            <a:tbl>
              <a:tblPr firstRow="1" firstCol="1" lastRow="1" lastCol="1" bandRow="1" bandCol="1">
                <a:tableStyleId>{5C22544A-7EE6-4342-B048-85BDC9FD1C3A}</a:tableStyleId>
              </a:tblPr>
              <a:tblGrid>
                <a:gridCol w="2514600">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281979">
                <a:tc>
                  <a:txBody>
                    <a:bodyPr/>
                    <a:lstStyle/>
                    <a:p>
                      <a:pPr marL="0" marR="0">
                        <a:lnSpc>
                          <a:spcPct val="115000"/>
                        </a:lnSpc>
                        <a:spcBef>
                          <a:spcPts val="0"/>
                        </a:spcBef>
                        <a:spcAft>
                          <a:spcPts val="0"/>
                        </a:spcAft>
                      </a:pPr>
                      <a:r>
                        <a:rPr lang="en-US" sz="1200" b="1" dirty="0">
                          <a:solidFill>
                            <a:schemeClr val="tx1"/>
                          </a:solidFill>
                          <a:effectLst/>
                        </a:rPr>
                        <a:t>DESCRIPTION LEVEL</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0"/>
                  </a:ext>
                </a:extLst>
              </a:tr>
              <a:tr h="281979">
                <a:tc>
                  <a:txBody>
                    <a:bodyPr/>
                    <a:lstStyle/>
                    <a:p>
                      <a:pPr marL="0" marR="0">
                        <a:lnSpc>
                          <a:spcPct val="115000"/>
                        </a:lnSpc>
                        <a:spcBef>
                          <a:spcPts val="0"/>
                        </a:spcBef>
                        <a:spcAft>
                          <a:spcPts val="0"/>
                        </a:spcAft>
                      </a:pPr>
                      <a:r>
                        <a:rPr lang="en-US" sz="1200" b="1" dirty="0">
                          <a:solidFill>
                            <a:schemeClr val="tx1"/>
                          </a:solidFill>
                          <a:effectLst/>
                        </a:rPr>
                        <a:t>Collection/Record Group</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1"/>
                  </a:ext>
                </a:extLst>
              </a:tr>
              <a:tr h="1184890">
                <a:tc>
                  <a:txBody>
                    <a:bodyPr/>
                    <a:lstStyle/>
                    <a:p>
                      <a:pPr marL="0" marR="0">
                        <a:lnSpc>
                          <a:spcPct val="115000"/>
                        </a:lnSpc>
                        <a:spcBef>
                          <a:spcPts val="0"/>
                        </a:spcBef>
                        <a:spcAft>
                          <a:spcPts val="0"/>
                        </a:spcAft>
                      </a:pPr>
                      <a:r>
                        <a:rPr lang="en-US" sz="1200" b="1" dirty="0">
                          <a:solidFill>
                            <a:schemeClr val="tx1"/>
                          </a:solidFill>
                          <a:effectLst/>
                        </a:rPr>
                        <a:t>Series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Typically No – exceptions may be made if the size/complexity of collection warrant</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582950">
                <a:tc>
                  <a:txBody>
                    <a:bodyPr/>
                    <a:lstStyle/>
                    <a:p>
                      <a:pPr marL="0" marR="0">
                        <a:lnSpc>
                          <a:spcPct val="115000"/>
                        </a:lnSpc>
                        <a:spcBef>
                          <a:spcPts val="0"/>
                        </a:spcBef>
                        <a:spcAft>
                          <a:spcPts val="0"/>
                        </a:spcAft>
                      </a:pPr>
                      <a:r>
                        <a:rPr lang="en-US" sz="1200" b="1" dirty="0">
                          <a:solidFill>
                            <a:schemeClr val="tx1"/>
                          </a:solidFill>
                          <a:effectLst/>
                        </a:rPr>
                        <a:t>Folders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Listed by folder title in container list</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r h="2087802">
                <a:tc>
                  <a:txBody>
                    <a:bodyPr/>
                    <a:lstStyle/>
                    <a:p>
                      <a:pPr marL="0" marR="0">
                        <a:lnSpc>
                          <a:spcPct val="115000"/>
                        </a:lnSpc>
                        <a:spcBef>
                          <a:spcPts val="0"/>
                        </a:spcBef>
                        <a:spcAft>
                          <a:spcPts val="0"/>
                        </a:spcAft>
                      </a:pPr>
                      <a:r>
                        <a:rPr lang="en-US" sz="1200" b="1" dirty="0">
                          <a:solidFill>
                            <a:schemeClr val="tx1"/>
                          </a:solidFill>
                          <a:effectLst/>
                        </a:rPr>
                        <a:t>Items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May list or describe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No, with the exception of audio and video recordings and film which are listed individually by title in the container list with a brief summary in the abstract of all A/V materials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8461" name="Title 1">
            <a:extLst>
              <a:ext uri="{FF2B5EF4-FFF2-40B4-BE49-F238E27FC236}">
                <a16:creationId xmlns:a16="http://schemas.microsoft.com/office/drawing/2014/main" id="{C905A960-FE78-45B9-9CF2-0D64642AD634}"/>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WHS Minimal Accessioning Standards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1B6E4A54-28BA-43C1-9D88-AA87D96734FD}"/>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US" altLang="en-US"/>
          </a:p>
        </p:txBody>
      </p:sp>
      <p:graphicFrame>
        <p:nvGraphicFramePr>
          <p:cNvPr id="5" name="Content Placeholder 4">
            <a:extLst>
              <a:ext uri="{FF2B5EF4-FFF2-40B4-BE49-F238E27FC236}">
                <a16:creationId xmlns:a16="http://schemas.microsoft.com/office/drawing/2014/main" id="{00C0FA8C-CEB1-4E38-BDAC-B59FE9FC998A}"/>
              </a:ext>
            </a:extLst>
          </p:cNvPr>
          <p:cNvGraphicFramePr>
            <a:graphicFrameLocks noGrp="1"/>
          </p:cNvGraphicFramePr>
          <p:nvPr>
            <p:ph sz="quarter" idx="4294967295"/>
          </p:nvPr>
        </p:nvGraphicFramePr>
        <p:xfrm>
          <a:off x="2552700" y="1335088"/>
          <a:ext cx="7086600" cy="4648200"/>
        </p:xfrm>
        <a:graphic>
          <a:graphicData uri="http://schemas.openxmlformats.org/drawingml/2006/table">
            <a:tbl>
              <a:tblPr firstRow="1" firstCol="1" lastRow="1" lastCol="1" bandRow="1" bandCol="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263004">
                <a:tc>
                  <a:txBody>
                    <a:bodyPr/>
                    <a:lstStyle/>
                    <a:p>
                      <a:pPr marL="0" marR="0">
                        <a:lnSpc>
                          <a:spcPct val="115000"/>
                        </a:lnSpc>
                        <a:spcBef>
                          <a:spcPts val="0"/>
                        </a:spcBef>
                        <a:spcAft>
                          <a:spcPts val="0"/>
                        </a:spcAft>
                      </a:pPr>
                      <a:r>
                        <a:rPr lang="en-US" sz="1200" b="1" dirty="0">
                          <a:solidFill>
                            <a:schemeClr val="tx1"/>
                          </a:solidFill>
                          <a:effectLst/>
                        </a:rPr>
                        <a:t>PRESERVATION</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0"/>
                  </a:ext>
                </a:extLst>
              </a:tr>
              <a:tr h="1105156">
                <a:tc>
                  <a:txBody>
                    <a:bodyPr/>
                    <a:lstStyle/>
                    <a:p>
                      <a:pPr marL="0" marR="0">
                        <a:lnSpc>
                          <a:spcPct val="115000"/>
                        </a:lnSpc>
                        <a:spcBef>
                          <a:spcPts val="0"/>
                        </a:spcBef>
                        <a:spcAft>
                          <a:spcPts val="0"/>
                        </a:spcAft>
                      </a:pPr>
                      <a:r>
                        <a:rPr lang="en-US" sz="1200" b="1" dirty="0">
                          <a:solidFill>
                            <a:schemeClr val="tx1"/>
                          </a:solidFill>
                          <a:effectLst/>
                        </a:rPr>
                        <a:t>Refolder</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Only if original folders are brittle, dirty, illegible or poorly identified, or otherwise damaged</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1"/>
                  </a:ext>
                </a:extLst>
              </a:tr>
              <a:tr h="263004">
                <a:tc>
                  <a:txBody>
                    <a:bodyPr/>
                    <a:lstStyle/>
                    <a:p>
                      <a:pPr marL="0" marR="0">
                        <a:lnSpc>
                          <a:spcPct val="115000"/>
                        </a:lnSpc>
                        <a:spcBef>
                          <a:spcPts val="0"/>
                        </a:spcBef>
                        <a:spcAft>
                          <a:spcPts val="0"/>
                        </a:spcAft>
                      </a:pPr>
                      <a:r>
                        <a:rPr lang="en-US" sz="1200" b="1" dirty="0">
                          <a:solidFill>
                            <a:schemeClr val="tx1"/>
                          </a:solidFill>
                          <a:effectLst/>
                        </a:rPr>
                        <a:t>Remove fasteners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No</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2"/>
                  </a:ext>
                </a:extLst>
              </a:tr>
              <a:tr h="824439">
                <a:tc>
                  <a:txBody>
                    <a:bodyPr/>
                    <a:lstStyle/>
                    <a:p>
                      <a:pPr marL="0" marR="0">
                        <a:lnSpc>
                          <a:spcPct val="115000"/>
                        </a:lnSpc>
                        <a:spcBef>
                          <a:spcPts val="0"/>
                        </a:spcBef>
                        <a:spcAft>
                          <a:spcPts val="0"/>
                        </a:spcAft>
                      </a:pPr>
                      <a:r>
                        <a:rPr lang="en-US" sz="1200" b="1" dirty="0">
                          <a:solidFill>
                            <a:schemeClr val="tx1"/>
                          </a:solidFill>
                          <a:effectLst/>
                        </a:rPr>
                        <a:t>Segregate and/or photocopy clippings, carbons, onionskins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No – may photocopy if there are only a small number of brittle/acidic documents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3"/>
                  </a:ext>
                </a:extLst>
              </a:tr>
              <a:tr h="1105156">
                <a:tc>
                  <a:txBody>
                    <a:bodyPr/>
                    <a:lstStyle/>
                    <a:p>
                      <a:pPr marL="0" marR="0">
                        <a:lnSpc>
                          <a:spcPct val="115000"/>
                        </a:lnSpc>
                        <a:spcBef>
                          <a:spcPts val="0"/>
                        </a:spcBef>
                        <a:spcAft>
                          <a:spcPts val="0"/>
                        </a:spcAft>
                      </a:pPr>
                      <a:r>
                        <a:rPr lang="en-US" sz="1200" b="1" dirty="0">
                          <a:solidFill>
                            <a:schemeClr val="tx1"/>
                          </a:solidFill>
                          <a:effectLst/>
                        </a:rPr>
                        <a:t>Segregate and/or sleeve photos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 if contextual information is not lost by segregation – typically do not sleeve unless fragile</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4"/>
                  </a:ext>
                </a:extLst>
              </a:tr>
              <a:tr h="543721">
                <a:tc>
                  <a:txBody>
                    <a:bodyPr/>
                    <a:lstStyle/>
                    <a:p>
                      <a:pPr marL="0" marR="0">
                        <a:lnSpc>
                          <a:spcPct val="115000"/>
                        </a:lnSpc>
                        <a:spcBef>
                          <a:spcPts val="0"/>
                        </a:spcBef>
                        <a:spcAft>
                          <a:spcPts val="0"/>
                        </a:spcAft>
                      </a:pPr>
                      <a:r>
                        <a:rPr lang="en-US" sz="1200" b="1" dirty="0">
                          <a:solidFill>
                            <a:schemeClr val="tx1"/>
                          </a:solidFill>
                          <a:effectLst/>
                        </a:rPr>
                        <a:t>Encapsulate or mend torn documents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No</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5"/>
                  </a:ext>
                </a:extLst>
              </a:tr>
              <a:tr h="543721">
                <a:tc>
                  <a:txBody>
                    <a:bodyPr/>
                    <a:lstStyle/>
                    <a:p>
                      <a:pPr marL="0" marR="0">
                        <a:lnSpc>
                          <a:spcPct val="115000"/>
                        </a:lnSpc>
                        <a:spcBef>
                          <a:spcPts val="0"/>
                        </a:spcBef>
                        <a:spcAft>
                          <a:spcPts val="0"/>
                        </a:spcAft>
                      </a:pPr>
                      <a:r>
                        <a:rPr lang="en-US" sz="1200" b="1" dirty="0">
                          <a:solidFill>
                            <a:schemeClr val="tx1"/>
                          </a:solidFill>
                          <a:effectLst/>
                        </a:rPr>
                        <a:t>Interleave scrapbooks and photo albums</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Yes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nSpc>
                          <a:spcPct val="115000"/>
                        </a:lnSpc>
                        <a:spcBef>
                          <a:spcPts val="0"/>
                        </a:spcBef>
                        <a:spcAft>
                          <a:spcPts val="0"/>
                        </a:spcAft>
                      </a:pPr>
                      <a:r>
                        <a:rPr lang="en-US" sz="1200" b="1" dirty="0">
                          <a:solidFill>
                            <a:schemeClr val="tx1"/>
                          </a:solidFill>
                          <a:effectLst/>
                        </a:rPr>
                        <a:t>No</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
        <p:nvSpPr>
          <p:cNvPr id="19493" name="Title 1">
            <a:extLst>
              <a:ext uri="{FF2B5EF4-FFF2-40B4-BE49-F238E27FC236}">
                <a16:creationId xmlns:a16="http://schemas.microsoft.com/office/drawing/2014/main" id="{8C9EB2D9-52AF-40E6-9FB2-9B53E1F405C4}"/>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WHS Minimal Accessioning Standards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9F29815-4784-4DEF-B543-125EA4A44843}"/>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The Project</a:t>
            </a:r>
          </a:p>
        </p:txBody>
      </p:sp>
      <p:sp>
        <p:nvSpPr>
          <p:cNvPr id="18435" name="Content Placeholder 2">
            <a:extLst>
              <a:ext uri="{FF2B5EF4-FFF2-40B4-BE49-F238E27FC236}">
                <a16:creationId xmlns:a16="http://schemas.microsoft.com/office/drawing/2014/main" id="{F3D15F87-4532-4612-BF27-977571999711}"/>
              </a:ext>
            </a:extLst>
          </p:cNvPr>
          <p:cNvSpPr>
            <a:spLocks noGrp="1"/>
          </p:cNvSpPr>
          <p:nvPr>
            <p:ph sz="quarter" idx="17"/>
          </p:nvPr>
        </p:nvSpPr>
        <p:spPr bwMode="auto"/>
        <p:txBody>
          <a:bodyPr vert="horz" wrap="square" lIns="91440" tIns="45720" rIns="91440" bIns="45720" numCol="1" anchor="t" anchorCtr="0" compatLnSpc="1">
            <a:prstTxWarp prst="textNoShape">
              <a:avLst/>
            </a:prstTxWarp>
          </a:bodyPr>
          <a:lstStyle/>
          <a:p>
            <a:pPr>
              <a:spcBef>
                <a:spcPct val="0"/>
              </a:spcBef>
              <a:defRPr/>
            </a:pPr>
            <a:r>
              <a:rPr lang="en-US" altLang="en-US" dirty="0"/>
              <a:t>Move 30,000 cubic feet of public records to a new building</a:t>
            </a:r>
          </a:p>
          <a:p>
            <a:pPr>
              <a:spcBef>
                <a:spcPct val="0"/>
              </a:spcBef>
              <a:defRPr/>
            </a:pPr>
            <a:r>
              <a:rPr lang="en-US" altLang="en-US" dirty="0"/>
              <a:t>Ensure that every collection moved has improved access:</a:t>
            </a:r>
          </a:p>
          <a:p>
            <a:pPr lvl="1">
              <a:spcBef>
                <a:spcPct val="0"/>
              </a:spcBef>
              <a:defRPr/>
            </a:pPr>
            <a:r>
              <a:rPr lang="en-US" altLang="en-US" dirty="0"/>
              <a:t>Each accession needs a description</a:t>
            </a:r>
          </a:p>
          <a:p>
            <a:pPr lvl="1">
              <a:spcBef>
                <a:spcPct val="0"/>
              </a:spcBef>
              <a:defRPr/>
            </a:pPr>
            <a:r>
              <a:rPr lang="en-US" altLang="en-US" dirty="0"/>
              <a:t>Each accession over 1 cubic foot needs a box and folder list</a:t>
            </a:r>
          </a:p>
          <a:p>
            <a:pPr lvl="1">
              <a:spcBef>
                <a:spcPct val="0"/>
              </a:spcBef>
              <a:defRPr/>
            </a:pPr>
            <a:r>
              <a:rPr lang="en-US" altLang="en-US" dirty="0"/>
              <a:t>All other formats associated with the collection must also have access improved </a:t>
            </a:r>
          </a:p>
          <a:p>
            <a:pPr marL="0" indent="0">
              <a:spcBef>
                <a:spcPct val="0"/>
              </a:spcBef>
              <a:buNone/>
              <a:defRPr/>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a:extLst>
              <a:ext uri="{FF2B5EF4-FFF2-40B4-BE49-F238E27FC236}">
                <a16:creationId xmlns:a16="http://schemas.microsoft.com/office/drawing/2014/main" id="{45444101-4947-480C-9DF7-40042465C51F}"/>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Selecting Collections</a:t>
            </a:r>
          </a:p>
        </p:txBody>
      </p:sp>
      <p:sp>
        <p:nvSpPr>
          <p:cNvPr id="23555" name="Content Placeholder 5">
            <a:extLst>
              <a:ext uri="{FF2B5EF4-FFF2-40B4-BE49-F238E27FC236}">
                <a16:creationId xmlns:a16="http://schemas.microsoft.com/office/drawing/2014/main" id="{2BCFABDA-99FE-44A8-AC25-CD241F1E6087}"/>
              </a:ext>
            </a:extLst>
          </p:cNvPr>
          <p:cNvSpPr>
            <a:spLocks noGrp="1"/>
          </p:cNvSpPr>
          <p:nvPr>
            <p:ph sz="quarter" idx="17"/>
          </p:nvPr>
        </p:nvSpPr>
        <p:spPr bwMode="auto">
          <a:xfrm>
            <a:off x="2435225" y="1257300"/>
            <a:ext cx="8077200" cy="4343400"/>
          </a:xfrm>
        </p:spPr>
        <p:txBody>
          <a:bodyPr vert="horz" wrap="square" lIns="91440" tIns="45720" rIns="91440" bIns="45720" numCol="1" anchor="t" anchorCtr="0" compatLnSpc="1">
            <a:prstTxWarp prst="textNoShape">
              <a:avLst/>
            </a:prstTxWarp>
          </a:bodyPr>
          <a:lstStyle/>
          <a:p>
            <a:pPr>
              <a:spcBef>
                <a:spcPct val="0"/>
              </a:spcBef>
              <a:defRPr/>
            </a:pPr>
            <a:r>
              <a:rPr lang="en-US" altLang="en-US" dirty="0"/>
              <a:t>Use patterns</a:t>
            </a:r>
          </a:p>
          <a:p>
            <a:pPr>
              <a:spcBef>
                <a:spcPct val="0"/>
              </a:spcBef>
              <a:defRPr/>
            </a:pPr>
            <a:r>
              <a:rPr lang="en-US" altLang="en-US" dirty="0"/>
              <a:t>Large collections of similar content</a:t>
            </a:r>
          </a:p>
          <a:p>
            <a:pPr>
              <a:spcBef>
                <a:spcPct val="0"/>
              </a:spcBef>
              <a:defRPr/>
            </a:pPr>
            <a:r>
              <a:rPr lang="en-US" altLang="en-US" dirty="0"/>
              <a:t>Location </a:t>
            </a:r>
          </a:p>
          <a:p>
            <a:pPr>
              <a:spcBef>
                <a:spcPct val="0"/>
              </a:spcBef>
              <a:defRPr/>
            </a:pPr>
            <a:r>
              <a:rPr lang="en-US" altLang="en-US" dirty="0"/>
              <a:t>Appraisal needed</a:t>
            </a:r>
          </a:p>
          <a:p>
            <a:pPr>
              <a:spcBef>
                <a:spcPct val="0"/>
              </a:spcBef>
              <a:defRPr/>
            </a:pPr>
            <a:endParaRPr lang="en-US" altLang="en-US" dirty="0"/>
          </a:p>
          <a:p>
            <a:pPr marL="0" indent="0">
              <a:spcBef>
                <a:spcPct val="0"/>
              </a:spcBef>
              <a:buNone/>
              <a:defRPr/>
            </a:pPr>
            <a:endParaRPr lang="en-US" altLang="en-US" dirty="0"/>
          </a:p>
        </p:txBody>
      </p:sp>
      <p:pic>
        <p:nvPicPr>
          <p:cNvPr id="22532" name="Picture 2" descr="Temporary storage on the Visitors Gallery in the Wisconsin Historical Society blocks the view of the Library Reading Room.  This storage was necessary because of overcrowded conditions.">
            <a:extLst>
              <a:ext uri="{FF2B5EF4-FFF2-40B4-BE49-F238E27FC236}">
                <a16:creationId xmlns:a16="http://schemas.microsoft.com/office/drawing/2014/main" id="{B76F069E-65E8-418A-8DB8-95E34B34F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51" y="1241425"/>
            <a:ext cx="305117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
            <a:extLst>
              <a:ext uri="{FF2B5EF4-FFF2-40B4-BE49-F238E27FC236}">
                <a16:creationId xmlns:a16="http://schemas.microsoft.com/office/drawing/2014/main" id="{13548262-F880-40EF-B537-2BBF7E0520D8}"/>
              </a:ext>
            </a:extLst>
          </p:cNvPr>
          <p:cNvSpPr txBox="1">
            <a:spLocks noChangeArrowheads="1"/>
          </p:cNvSpPr>
          <p:nvPr/>
        </p:nvSpPr>
        <p:spPr bwMode="auto">
          <a:xfrm>
            <a:off x="8915400" y="56007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WHS ID 47898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AA1B6FC-2A80-488E-A1C7-E49B54E340A5}"/>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Collection Task Lists</a:t>
            </a:r>
          </a:p>
        </p:txBody>
      </p:sp>
      <p:sp>
        <p:nvSpPr>
          <p:cNvPr id="24579" name="Content Placeholder 2">
            <a:extLst>
              <a:ext uri="{FF2B5EF4-FFF2-40B4-BE49-F238E27FC236}">
                <a16:creationId xmlns:a16="http://schemas.microsoft.com/office/drawing/2014/main" id="{04B8CCDF-2EC0-444E-B8AA-AF64EE8565F2}"/>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endParaRPr lang="en-US" altLang="en-US"/>
          </a:p>
        </p:txBody>
      </p:sp>
      <p:graphicFrame>
        <p:nvGraphicFramePr>
          <p:cNvPr id="7" name="Content Placeholder 6">
            <a:extLst>
              <a:ext uri="{FF2B5EF4-FFF2-40B4-BE49-F238E27FC236}">
                <a16:creationId xmlns:a16="http://schemas.microsoft.com/office/drawing/2014/main" id="{66665869-D1C2-4B42-9E91-05794833122D}"/>
              </a:ext>
            </a:extLst>
          </p:cNvPr>
          <p:cNvGraphicFramePr>
            <a:graphicFrameLocks noGrp="1"/>
          </p:cNvGraphicFramePr>
          <p:nvPr>
            <p:ph sz="quarter" idx="4294967295"/>
          </p:nvPr>
        </p:nvGraphicFramePr>
        <p:xfrm>
          <a:off x="2362200" y="1181100"/>
          <a:ext cx="7620000" cy="4724400"/>
        </p:xfrm>
        <a:graphic>
          <a:graphicData uri="http://schemas.openxmlformats.org/drawingml/2006/table">
            <a:tbl>
              <a:tblPr/>
              <a:tblGrid>
                <a:gridCol w="981075">
                  <a:extLst>
                    <a:ext uri="{9D8B030D-6E8A-4147-A177-3AD203B41FA5}">
                      <a16:colId xmlns:a16="http://schemas.microsoft.com/office/drawing/2014/main" val="20000"/>
                    </a:ext>
                  </a:extLst>
                </a:gridCol>
                <a:gridCol w="4019550">
                  <a:extLst>
                    <a:ext uri="{9D8B030D-6E8A-4147-A177-3AD203B41FA5}">
                      <a16:colId xmlns:a16="http://schemas.microsoft.com/office/drawing/2014/main" val="20001"/>
                    </a:ext>
                  </a:extLst>
                </a:gridCol>
                <a:gridCol w="873125">
                  <a:extLst>
                    <a:ext uri="{9D8B030D-6E8A-4147-A177-3AD203B41FA5}">
                      <a16:colId xmlns:a16="http://schemas.microsoft.com/office/drawing/2014/main" val="20002"/>
                    </a:ext>
                  </a:extLst>
                </a:gridCol>
                <a:gridCol w="1122363">
                  <a:extLst>
                    <a:ext uri="{9D8B030D-6E8A-4147-A177-3AD203B41FA5}">
                      <a16:colId xmlns:a16="http://schemas.microsoft.com/office/drawing/2014/main" val="20003"/>
                    </a:ext>
                  </a:extLst>
                </a:gridCol>
                <a:gridCol w="623887">
                  <a:extLst>
                    <a:ext uri="{9D8B030D-6E8A-4147-A177-3AD203B41FA5}">
                      <a16:colId xmlns:a16="http://schemas.microsoft.com/office/drawing/2014/main" val="20004"/>
                    </a:ext>
                  </a:extLst>
                </a:gridCol>
              </a:tblGrid>
              <a:tr h="3524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TASKS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EXPLANATION</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TASK NEEDED?</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WHICH ACCESSIONS?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649288" algn="l"/>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649288" algn="l"/>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649288" algn="l"/>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649288" algn="l"/>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649288"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649288"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649288"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649288"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649288" algn="l"/>
                        </a:tabLs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49288" algn="l"/>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DONE</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4778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Pull boxes and Review Containers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If new list needs to be created or some physical activity needs to be undertaken, pull the boxes. If the contents seem to be in disarray or need further attention see your supervisor.</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6381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Folder loose materials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When boxes contain material not in any folders, folder it for preservation and descriptions reasons. Label the folder/s, even if the label will be "general material". Do not use "loose" or "unlabeled" as descriptive titles.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572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Quick arrangement of materials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When handling and describing small collections (under 10 c.f. or so), it may be fairly obvious when like materials can be brought together (e.g. correspondence or subject files). If this is the case and arranging the materials will result in simplifying the container list and other descriptive work, go ahead and arrange the material into series.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r h="33496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Consolidate and rebox</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If boxes are not filled to capacity they should be consolidated. Note the change in collection size on the ArCat record you give Abbie.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381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Volumes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Loose volumes cannot be left on the shelf. Volumes must either be:</a:t>
                      </a:r>
                      <a:endParaRPr kumimoji="0" lang="en-US"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Calibri" panose="020F0502020204030204" pitchFamily="34" charset="0"/>
                        <a:buAutoNum type="alphaLcPeriod"/>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Boxed in appropriate sized flat boxes</a:t>
                      </a:r>
                      <a:endParaRPr kumimoji="0" lang="en-US"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Calibri" panose="020F0502020204030204" pitchFamily="34" charset="0"/>
                        <a:buAutoNum type="alphaLcPeriod"/>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Shrink wrapped</a:t>
                      </a:r>
                      <a:endParaRPr kumimoji="0" lang="en-US" altLang="en-US" sz="1200" b="0" i="0" u="none" strike="noStrike" cap="none" normalizeH="0" baseline="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Regardless of container, volumes must appear on the container list</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5"/>
                  </a:ext>
                </a:extLst>
              </a:tr>
              <a:tr h="3397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Needs new boxes</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The boxes are not standard size or are damaged. Also may pertain to volumes which need to be boxed at this time.</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778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Create list</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A new box and folder list will need to be created for accessions which have more than 1 physical unit.  Write out ALL abbreviations and acronyms.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7"/>
                  </a:ext>
                </a:extLst>
              </a:tr>
              <a:tr h="508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Create list</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The accession needs a list which provides details about the range (usually alphabetical or chronological) in the box, each folder does not need to be listed.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cs typeface="Arial" panose="020B0604020202020204" pitchFamily="34" charset="0"/>
                        </a:rPr>
                        <a:t> </a:t>
                      </a:r>
                      <a:endPar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F20B1253-44F7-4284-9B92-78BBDAE28851}"/>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Outcomes</a:t>
            </a:r>
          </a:p>
        </p:txBody>
      </p:sp>
      <p:sp>
        <p:nvSpPr>
          <p:cNvPr id="26627" name="Content Placeholder 4">
            <a:extLst>
              <a:ext uri="{FF2B5EF4-FFF2-40B4-BE49-F238E27FC236}">
                <a16:creationId xmlns:a16="http://schemas.microsoft.com/office/drawing/2014/main" id="{B091AC45-FCA1-4EBE-B169-47B7E54E7C73}"/>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None/>
            </a:pPr>
            <a:r>
              <a:rPr lang="en-US" altLang="en-US"/>
              <a:t>1. Improved catalog records</a:t>
            </a:r>
          </a:p>
        </p:txBody>
      </p:sp>
      <p:pic>
        <p:nvPicPr>
          <p:cNvPr id="26628" name="Picture 6">
            <a:extLst>
              <a:ext uri="{FF2B5EF4-FFF2-40B4-BE49-F238E27FC236}">
                <a16:creationId xmlns:a16="http://schemas.microsoft.com/office/drawing/2014/main" id="{F948B016-40A3-409C-A980-50C5048050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828800"/>
            <a:ext cx="79756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a:extLst>
              <a:ext uri="{FF2B5EF4-FFF2-40B4-BE49-F238E27FC236}">
                <a16:creationId xmlns:a16="http://schemas.microsoft.com/office/drawing/2014/main" id="{FF568252-5DA6-4855-AAF4-B282A9BCED27}"/>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Outcomes</a:t>
            </a:r>
          </a:p>
        </p:txBody>
      </p:sp>
      <p:sp>
        <p:nvSpPr>
          <p:cNvPr id="28675" name="Content Placeholder 5">
            <a:extLst>
              <a:ext uri="{FF2B5EF4-FFF2-40B4-BE49-F238E27FC236}">
                <a16:creationId xmlns:a16="http://schemas.microsoft.com/office/drawing/2014/main" id="{C6775D70-6E85-4A81-8466-AFA06DF56137}"/>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None/>
            </a:pPr>
            <a:r>
              <a:rPr lang="en-US" altLang="en-US"/>
              <a:t>2. EAD Finding Aid</a:t>
            </a:r>
          </a:p>
          <a:p>
            <a:pPr marL="0" indent="0">
              <a:spcBef>
                <a:spcPct val="0"/>
              </a:spcBef>
              <a:buNone/>
            </a:pPr>
            <a:endParaRPr lang="en-US" altLang="en-US"/>
          </a:p>
        </p:txBody>
      </p:sp>
      <p:pic>
        <p:nvPicPr>
          <p:cNvPr id="28676" name="Picture 6">
            <a:extLst>
              <a:ext uri="{FF2B5EF4-FFF2-40B4-BE49-F238E27FC236}">
                <a16:creationId xmlns:a16="http://schemas.microsoft.com/office/drawing/2014/main" id="{B153F591-DD9A-4E8E-BB97-4D700E15DE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79962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a:extLst>
              <a:ext uri="{FF2B5EF4-FFF2-40B4-BE49-F238E27FC236}">
                <a16:creationId xmlns:a16="http://schemas.microsoft.com/office/drawing/2014/main" id="{A05A14F5-57B6-4B5A-9C83-CF39DE6CC91B}"/>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Outcomes</a:t>
            </a:r>
          </a:p>
        </p:txBody>
      </p:sp>
      <p:sp>
        <p:nvSpPr>
          <p:cNvPr id="29699" name="Content Placeholder 5">
            <a:extLst>
              <a:ext uri="{FF2B5EF4-FFF2-40B4-BE49-F238E27FC236}">
                <a16:creationId xmlns:a16="http://schemas.microsoft.com/office/drawing/2014/main" id="{9979D579-F49E-43A3-95D9-FCA6904429CB}"/>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None/>
            </a:pPr>
            <a:r>
              <a:rPr lang="en-US" altLang="en-US"/>
              <a:t>3. The process continues…</a:t>
            </a:r>
          </a:p>
          <a:p>
            <a:pPr marL="0" indent="0">
              <a:spcBef>
                <a:spcPct val="0"/>
              </a:spcBef>
              <a:buNone/>
            </a:pPr>
            <a:endParaRPr lang="en-US" altLang="en-US"/>
          </a:p>
          <a:p>
            <a:pPr marL="0" indent="0">
              <a:spcBef>
                <a:spcPct val="0"/>
              </a:spcBef>
              <a:buNone/>
            </a:pPr>
            <a:r>
              <a:rPr lang="en-US" altLang="en-US"/>
              <a:t>All new accessions are brought up the minimum accessioning standards upon receipt and container lists are added to EAD</a:t>
            </a:r>
          </a:p>
          <a:p>
            <a:pPr marL="0" indent="0">
              <a:spcBef>
                <a:spcPct val="0"/>
              </a:spcBef>
              <a:buNone/>
            </a:pPr>
            <a:endParaRPr lang="en-US" altLang="en-US"/>
          </a:p>
          <a:p>
            <a:pPr marL="0" indent="0">
              <a:spcBef>
                <a:spcPct val="0"/>
              </a:spcBef>
              <a:buNone/>
            </a:pPr>
            <a:r>
              <a:rPr lang="en-US" altLang="en-US"/>
              <a:t>When there is time, container lists we have in MS Word are marked up for EAD.</a:t>
            </a:r>
          </a:p>
          <a:p>
            <a:pPr marL="0" indent="0">
              <a:spcBef>
                <a:spcPct val="0"/>
              </a:spcBef>
              <a:buNone/>
            </a:pPr>
            <a:endParaRPr lang="en-US" altLang="en-US"/>
          </a:p>
          <a:p>
            <a:pPr marL="0" indent="0">
              <a:spcBef>
                <a:spcPct val="0"/>
              </a:spcBef>
              <a:buNone/>
            </a:pPr>
            <a:r>
              <a:rPr lang="en-US" altLang="en-US"/>
              <a:t>Collections that need improved description are tracked so they can be worked on when there is time. </a:t>
            </a:r>
          </a:p>
          <a:p>
            <a:pPr marL="0" indent="0">
              <a:spcBef>
                <a:spcPct val="0"/>
              </a:spcBef>
              <a:buNone/>
            </a:pPr>
            <a:endParaRPr lang="en-US" altLang="en-US"/>
          </a:p>
          <a:p>
            <a:pPr marL="0" indent="0">
              <a:spcBef>
                <a:spcPct val="0"/>
              </a:spcBef>
              <a:buNone/>
            </a:pP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a:extLst>
              <a:ext uri="{FF2B5EF4-FFF2-40B4-BE49-F238E27FC236}">
                <a16:creationId xmlns:a16="http://schemas.microsoft.com/office/drawing/2014/main" id="{0E7F04E6-F59C-4C9F-84D3-7C98A94892BB}"/>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Lessons Learned: What Worked</a:t>
            </a:r>
          </a:p>
        </p:txBody>
      </p:sp>
      <p:sp>
        <p:nvSpPr>
          <p:cNvPr id="30723" name="Content Placeholder 5">
            <a:extLst>
              <a:ext uri="{FF2B5EF4-FFF2-40B4-BE49-F238E27FC236}">
                <a16:creationId xmlns:a16="http://schemas.microsoft.com/office/drawing/2014/main" id="{EFDA8AA0-1CDB-4EF5-A8C5-CE370D7A7E99}"/>
              </a:ext>
            </a:extLst>
          </p:cNvPr>
          <p:cNvSpPr>
            <a:spLocks noGrp="1"/>
          </p:cNvSpPr>
          <p:nvPr>
            <p:ph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en-US" altLang="en-US"/>
              <a:t>MPLP</a:t>
            </a:r>
          </a:p>
          <a:p>
            <a:pPr>
              <a:spcBef>
                <a:spcPct val="0"/>
              </a:spcBef>
            </a:pPr>
            <a:r>
              <a:rPr lang="en-US" altLang="en-US"/>
              <a:t>Intellectual arrangement vs. physical arrangement</a:t>
            </a:r>
          </a:p>
          <a:p>
            <a:pPr>
              <a:spcBef>
                <a:spcPct val="0"/>
              </a:spcBef>
            </a:pPr>
            <a:r>
              <a:rPr lang="en-US" altLang="en-US"/>
              <a:t>Selectively combining accessions</a:t>
            </a:r>
          </a:p>
          <a:p>
            <a:pPr>
              <a:spcBef>
                <a:spcPct val="0"/>
              </a:spcBef>
            </a:pPr>
            <a:r>
              <a:rPr lang="en-US" altLang="en-US"/>
              <a:t>Accession number stamp</a:t>
            </a:r>
          </a:p>
          <a:p>
            <a:pPr>
              <a:spcBef>
                <a:spcPct val="0"/>
              </a:spcBef>
            </a:pPr>
            <a:r>
              <a:rPr lang="en-US" altLang="en-US"/>
              <a:t>The tracking material</a:t>
            </a:r>
          </a:p>
          <a:p>
            <a:pPr lvl="1">
              <a:spcBef>
                <a:spcPct val="0"/>
              </a:spcBef>
            </a:pPr>
            <a:r>
              <a:rPr lang="en-US" altLang="en-US"/>
              <a:t>Forms </a:t>
            </a:r>
          </a:p>
          <a:p>
            <a:pPr lvl="1">
              <a:spcBef>
                <a:spcPct val="0"/>
              </a:spcBef>
            </a:pPr>
            <a:r>
              <a:rPr lang="en-US" altLang="en-US"/>
              <a:t>Templates</a:t>
            </a:r>
          </a:p>
          <a:p>
            <a:pPr>
              <a:spcBef>
                <a:spcPct val="0"/>
              </a:spcBef>
            </a:pPr>
            <a:endParaRPr lang="en-US" altLang="en-US"/>
          </a:p>
        </p:txBody>
      </p:sp>
      <p:pic>
        <p:nvPicPr>
          <p:cNvPr id="30724" name="Content Placeholder 6">
            <a:extLst>
              <a:ext uri="{FF2B5EF4-FFF2-40B4-BE49-F238E27FC236}">
                <a16:creationId xmlns:a16="http://schemas.microsoft.com/office/drawing/2014/main" id="{8AEEA963-8514-47E1-9BDC-423F1806029E}"/>
              </a:ext>
            </a:extLst>
          </p:cNvPr>
          <p:cNvPicPr>
            <a:picLocks noChangeAspect="1"/>
          </p:cNvPicPr>
          <p:nvPr/>
        </p:nvPicPr>
        <p:blipFill>
          <a:blip r:embed="rId3">
            <a:extLst>
              <a:ext uri="{28A0092B-C50C-407E-A947-70E740481C1C}">
                <a14:useLocalDpi xmlns:a14="http://schemas.microsoft.com/office/drawing/2010/main" val="0"/>
              </a:ext>
            </a:extLst>
          </a:blip>
          <a:srcRect l="21288" t="3333"/>
          <a:stretch>
            <a:fillRect/>
          </a:stretch>
        </p:blipFill>
        <p:spPr bwMode="auto">
          <a:xfrm>
            <a:off x="5410200" y="2743200"/>
            <a:ext cx="49657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id="{9F5936E0-3418-4DDF-BAE5-27C92E98BF23}"/>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Lessons Learned: What Didn’t Work</a:t>
            </a:r>
          </a:p>
        </p:txBody>
      </p:sp>
      <p:sp>
        <p:nvSpPr>
          <p:cNvPr id="5" name="Content Placeholder 4">
            <a:extLst>
              <a:ext uri="{FF2B5EF4-FFF2-40B4-BE49-F238E27FC236}">
                <a16:creationId xmlns:a16="http://schemas.microsoft.com/office/drawing/2014/main" id="{389D623C-6E77-44CE-9413-EF476BD3B2C8}"/>
              </a:ext>
            </a:extLst>
          </p:cNvPr>
          <p:cNvSpPr>
            <a:spLocks noGrp="1"/>
          </p:cNvSpPr>
          <p:nvPr>
            <p:ph sz="quarter" idx="17"/>
          </p:nvPr>
        </p:nvSpPr>
        <p:spPr/>
        <p:txBody>
          <a:bodyPr/>
          <a:lstStyle/>
          <a:p>
            <a:pPr>
              <a:defRPr/>
            </a:pPr>
            <a:r>
              <a:rPr lang="en-US" dirty="0"/>
              <a:t>Forgoing folder numbers</a:t>
            </a:r>
          </a:p>
          <a:p>
            <a:pPr>
              <a:defRPr/>
            </a:pPr>
            <a:endParaRPr lang="en-US" dirty="0"/>
          </a:p>
          <a:p>
            <a:pPr marL="0" indent="0">
              <a:buNone/>
              <a:defRPr/>
            </a:pPr>
            <a:endParaRPr lang="en-US" dirty="0"/>
          </a:p>
          <a:p>
            <a:pPr>
              <a:defRPr/>
            </a:pPr>
            <a:endParaRPr lang="en-US" dirty="0"/>
          </a:p>
          <a:p>
            <a:pPr>
              <a:defRPr/>
            </a:pPr>
            <a:r>
              <a:rPr lang="en-US" dirty="0"/>
              <a:t>Spitting a single series between staff members</a:t>
            </a:r>
          </a:p>
          <a:p>
            <a:pPr>
              <a:defRPr/>
            </a:pPr>
            <a:endParaRPr lang="en-US" dirty="0"/>
          </a:p>
          <a:p>
            <a:pPr>
              <a:defRPr/>
            </a:pPr>
            <a:r>
              <a:rPr lang="en-US" dirty="0"/>
              <a:t>Using descriptions written on boxes</a:t>
            </a:r>
          </a:p>
          <a:p>
            <a:pPr marL="0" indent="0">
              <a:buNone/>
              <a:defRPr/>
            </a:pPr>
            <a:r>
              <a:rPr lang="en-US" dirty="0"/>
              <a:t>	</a:t>
            </a:r>
          </a:p>
        </p:txBody>
      </p:sp>
      <p:pic>
        <p:nvPicPr>
          <p:cNvPr id="32772" name="Picture 5">
            <a:extLst>
              <a:ext uri="{FF2B5EF4-FFF2-40B4-BE49-F238E27FC236}">
                <a16:creationId xmlns:a16="http://schemas.microsoft.com/office/drawing/2014/main" id="{586B33E8-3F3D-4976-BEF5-F21CC4DCA3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810000"/>
            <a:ext cx="28717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a:extLst>
              <a:ext uri="{FF2B5EF4-FFF2-40B4-BE49-F238E27FC236}">
                <a16:creationId xmlns:a16="http://schemas.microsoft.com/office/drawing/2014/main" id="{B3B6D281-99D7-4255-A8B8-6DDA1AC909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58950"/>
            <a:ext cx="5181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2DDB-07CF-784B-AA61-DF9E67A99C4A}"/>
              </a:ext>
            </a:extLst>
          </p:cNvPr>
          <p:cNvSpPr>
            <a:spLocks noGrp="1"/>
          </p:cNvSpPr>
          <p:nvPr>
            <p:ph type="title"/>
          </p:nvPr>
        </p:nvSpPr>
        <p:spPr>
          <a:xfrm>
            <a:off x="1981200" y="152718"/>
            <a:ext cx="7772400" cy="837882"/>
          </a:xfrm>
        </p:spPr>
        <p:txBody>
          <a:bodyPr/>
          <a:lstStyle/>
          <a:p>
            <a:r>
              <a:rPr lang="en-US" dirty="0">
                <a:solidFill>
                  <a:srgbClr val="A64646"/>
                </a:solidFill>
              </a:rPr>
              <a:t>PRESENTERS</a:t>
            </a:r>
          </a:p>
        </p:txBody>
      </p:sp>
      <p:sp>
        <p:nvSpPr>
          <p:cNvPr id="5" name="Slide Number Placeholder 4">
            <a:extLst>
              <a:ext uri="{FF2B5EF4-FFF2-40B4-BE49-F238E27FC236}">
                <a16:creationId xmlns:a16="http://schemas.microsoft.com/office/drawing/2014/main" id="{1C46D06A-06A2-DA42-9873-F48C39E4DA98}"/>
              </a:ext>
            </a:extLst>
          </p:cNvPr>
          <p:cNvSpPr>
            <a:spLocks noGrp="1"/>
          </p:cNvSpPr>
          <p:nvPr>
            <p:ph type="sldNum" sz="quarter" idx="12"/>
          </p:nvPr>
        </p:nvSpPr>
        <p:spPr>
          <a:xfrm>
            <a:off x="762000" y="6553201"/>
            <a:ext cx="510964" cy="304799"/>
          </a:xfrm>
        </p:spPr>
        <p:txBody>
          <a:bodyPr/>
          <a:lstStyle/>
          <a:p>
            <a:fld id="{008AB397-2EFE-4953-A7CE-0B231A3FCAE1}" type="slidenum">
              <a:rPr lang="en-US" smtClean="0">
                <a:solidFill>
                  <a:srgbClr val="C00000"/>
                </a:solidFill>
              </a:rPr>
              <a:pPr/>
              <a:t>3</a:t>
            </a:fld>
            <a:endParaRPr lang="en-US">
              <a:solidFill>
                <a:srgbClr val="C00000"/>
              </a:solidFill>
            </a:endParaRPr>
          </a:p>
        </p:txBody>
      </p:sp>
      <p:sp>
        <p:nvSpPr>
          <p:cNvPr id="8" name="TextBox 7">
            <a:extLst>
              <a:ext uri="{FF2B5EF4-FFF2-40B4-BE49-F238E27FC236}">
                <a16:creationId xmlns:a16="http://schemas.microsoft.com/office/drawing/2014/main" id="{E9086AC3-E221-A746-BD1D-387CBCC9BD98}"/>
              </a:ext>
            </a:extLst>
          </p:cNvPr>
          <p:cNvSpPr txBox="1"/>
          <p:nvPr/>
        </p:nvSpPr>
        <p:spPr>
          <a:xfrm>
            <a:off x="1547898" y="1828066"/>
            <a:ext cx="7872212" cy="923330"/>
          </a:xfrm>
          <a:prstGeom prst="rect">
            <a:avLst/>
          </a:prstGeom>
          <a:noFill/>
        </p:spPr>
        <p:txBody>
          <a:bodyPr wrap="square" rtlCol="0">
            <a:spAutoFit/>
          </a:bodyPr>
          <a:lstStyle/>
          <a:p>
            <a:r>
              <a:rPr lang="en-US" dirty="0">
                <a:solidFill>
                  <a:srgbClr val="1F497D"/>
                </a:solidFill>
              </a:rPr>
              <a:t>National Archives and Records Administration</a:t>
            </a:r>
          </a:p>
          <a:p>
            <a:r>
              <a:rPr lang="en-US" b="1" dirty="0">
                <a:solidFill>
                  <a:srgbClr val="1F497D"/>
                </a:solidFill>
              </a:rPr>
              <a:t>    Michael Moore, Director</a:t>
            </a:r>
          </a:p>
          <a:p>
            <a:r>
              <a:rPr lang="en-US" b="1" dirty="0">
                <a:solidFill>
                  <a:srgbClr val="1F497D"/>
                </a:solidFill>
              </a:rPr>
              <a:t>    Affiliated Archives Program</a:t>
            </a:r>
          </a:p>
        </p:txBody>
      </p:sp>
      <p:sp>
        <p:nvSpPr>
          <p:cNvPr id="9" name="TextBox 8">
            <a:extLst>
              <a:ext uri="{FF2B5EF4-FFF2-40B4-BE49-F238E27FC236}">
                <a16:creationId xmlns:a16="http://schemas.microsoft.com/office/drawing/2014/main" id="{341973C7-8949-E941-B2E2-C812EDB1E02F}"/>
              </a:ext>
            </a:extLst>
          </p:cNvPr>
          <p:cNvSpPr txBox="1"/>
          <p:nvPr/>
        </p:nvSpPr>
        <p:spPr>
          <a:xfrm>
            <a:off x="1508974" y="4136804"/>
            <a:ext cx="6278451" cy="923330"/>
          </a:xfrm>
          <a:prstGeom prst="rect">
            <a:avLst/>
          </a:prstGeom>
          <a:noFill/>
        </p:spPr>
        <p:txBody>
          <a:bodyPr wrap="square" rtlCol="0">
            <a:spAutoFit/>
          </a:bodyPr>
          <a:lstStyle/>
          <a:p>
            <a:r>
              <a:rPr lang="en-US" dirty="0">
                <a:solidFill>
                  <a:srgbClr val="1F497D"/>
                </a:solidFill>
              </a:rPr>
              <a:t>Wisconsin Historical Society</a:t>
            </a:r>
          </a:p>
          <a:p>
            <a:r>
              <a:rPr lang="en-US" b="1" dirty="0">
                <a:solidFill>
                  <a:srgbClr val="1F497D"/>
                </a:solidFill>
              </a:rPr>
              <a:t>       Abbie </a:t>
            </a:r>
            <a:r>
              <a:rPr lang="en-US" b="1" dirty="0" err="1">
                <a:solidFill>
                  <a:srgbClr val="1F497D"/>
                </a:solidFill>
              </a:rPr>
              <a:t>Norderhaug</a:t>
            </a:r>
            <a:r>
              <a:rPr lang="en-US" b="1" dirty="0">
                <a:solidFill>
                  <a:srgbClr val="1F497D"/>
                </a:solidFill>
              </a:rPr>
              <a:t>, Assistant State Archivist</a:t>
            </a:r>
          </a:p>
          <a:p>
            <a:r>
              <a:rPr lang="en-US" b="1" dirty="0">
                <a:solidFill>
                  <a:srgbClr val="1F497D"/>
                </a:solidFill>
              </a:rPr>
              <a:t>  </a:t>
            </a:r>
          </a:p>
        </p:txBody>
      </p:sp>
      <p:sp>
        <p:nvSpPr>
          <p:cNvPr id="3" name="TextBox 2"/>
          <p:cNvSpPr txBox="1"/>
          <p:nvPr/>
        </p:nvSpPr>
        <p:spPr>
          <a:xfrm>
            <a:off x="1547898" y="5497498"/>
            <a:ext cx="7041525" cy="923330"/>
          </a:xfrm>
          <a:prstGeom prst="rect">
            <a:avLst/>
          </a:prstGeom>
          <a:noFill/>
        </p:spPr>
        <p:txBody>
          <a:bodyPr wrap="square" rtlCol="0">
            <a:spAutoFit/>
          </a:bodyPr>
          <a:lstStyle/>
          <a:p>
            <a:r>
              <a:rPr lang="en-US" dirty="0">
                <a:solidFill>
                  <a:srgbClr val="1F497D"/>
                </a:solidFill>
              </a:rPr>
              <a:t>Moderator:</a:t>
            </a:r>
          </a:p>
          <a:p>
            <a:r>
              <a:rPr lang="en-US" dirty="0">
                <a:solidFill>
                  <a:srgbClr val="1F497D"/>
                </a:solidFill>
              </a:rPr>
              <a:t>Carrie Martin, Records Policy Planner</a:t>
            </a:r>
          </a:p>
          <a:p>
            <a:r>
              <a:rPr lang="en-US" dirty="0">
                <a:solidFill>
                  <a:srgbClr val="1F497D"/>
                </a:solidFill>
              </a:rPr>
              <a:t>Louisiana State Archives</a:t>
            </a:r>
          </a:p>
        </p:txBody>
      </p:sp>
      <p:sp>
        <p:nvSpPr>
          <p:cNvPr id="17" name="Footer Placeholder 3">
            <a:extLst>
              <a:ext uri="{FF2B5EF4-FFF2-40B4-BE49-F238E27FC236}">
                <a16:creationId xmlns:a16="http://schemas.microsoft.com/office/drawing/2014/main" id="{B04858F1-2A5A-FA4F-8C1D-20AB4D16975D}"/>
              </a:ext>
            </a:extLst>
          </p:cNvPr>
          <p:cNvSpPr txBox="1">
            <a:spLocks/>
          </p:cNvSpPr>
          <p:nvPr/>
        </p:nvSpPr>
        <p:spPr>
          <a:xfrm>
            <a:off x="1219200" y="6616494"/>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1F497D"/>
                </a:solidFill>
              </a:rPr>
              <a:t>CoSA</a:t>
            </a:r>
            <a:r>
              <a:rPr lang="en-US" dirty="0">
                <a:solidFill>
                  <a:srgbClr val="1F497D"/>
                </a:solidFill>
              </a:rPr>
              <a:t>-NARA Webinar – April 9, 2020</a:t>
            </a:r>
          </a:p>
        </p:txBody>
      </p:sp>
      <p:pic>
        <p:nvPicPr>
          <p:cNvPr id="6" name="Picture 5">
            <a:extLst>
              <a:ext uri="{FF2B5EF4-FFF2-40B4-BE49-F238E27FC236}">
                <a16:creationId xmlns:a16="http://schemas.microsoft.com/office/drawing/2014/main" id="{10EA9742-6FBD-47CE-98DA-8337454B1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1852872"/>
            <a:ext cx="1783777" cy="1872732"/>
          </a:xfrm>
          <a:prstGeom prst="rect">
            <a:avLst/>
          </a:prstGeom>
        </p:spPr>
      </p:pic>
      <p:pic>
        <p:nvPicPr>
          <p:cNvPr id="7" name="Picture 6">
            <a:extLst>
              <a:ext uri="{FF2B5EF4-FFF2-40B4-BE49-F238E27FC236}">
                <a16:creationId xmlns:a16="http://schemas.microsoft.com/office/drawing/2014/main" id="{70BC1FCE-3E1F-4CB2-8AC9-3B16712FE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02509" y="4071402"/>
            <a:ext cx="1872731" cy="1808950"/>
          </a:xfrm>
          <a:prstGeom prst="rect">
            <a:avLst/>
          </a:prstGeom>
        </p:spPr>
      </p:pic>
    </p:spTree>
    <p:extLst>
      <p:ext uri="{BB962C8B-B14F-4D97-AF65-F5344CB8AC3E}">
        <p14:creationId xmlns:p14="http://schemas.microsoft.com/office/powerpoint/2010/main" val="43597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6EFC67DF-CE15-4E29-9020-1197C042334C}"/>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Lessons Learned</a:t>
            </a:r>
          </a:p>
        </p:txBody>
      </p:sp>
      <p:sp>
        <p:nvSpPr>
          <p:cNvPr id="26627" name="Content Placeholder 4">
            <a:extLst>
              <a:ext uri="{FF2B5EF4-FFF2-40B4-BE49-F238E27FC236}">
                <a16:creationId xmlns:a16="http://schemas.microsoft.com/office/drawing/2014/main" id="{AE22F86B-E273-4205-AB41-E148EBB15006}"/>
              </a:ext>
            </a:extLst>
          </p:cNvPr>
          <p:cNvSpPr>
            <a:spLocks noGrp="1"/>
          </p:cNvSpPr>
          <p:nvPr>
            <p:ph sz="quarter" idx="17"/>
          </p:nvPr>
        </p:nvSpPr>
        <p:spPr bwMode="auto">
          <a:xfrm>
            <a:off x="1905000" y="1524000"/>
            <a:ext cx="8077200" cy="4343400"/>
          </a:xfrm>
        </p:spPr>
        <p:txBody>
          <a:bodyPr vert="horz" wrap="square" lIns="91440" tIns="45720" rIns="91440" bIns="45720" numCol="1" anchor="t" anchorCtr="0" compatLnSpc="1">
            <a:prstTxWarp prst="textNoShape">
              <a:avLst/>
            </a:prstTxWarp>
          </a:bodyPr>
          <a:lstStyle/>
          <a:p>
            <a:pPr>
              <a:spcBef>
                <a:spcPct val="0"/>
              </a:spcBef>
              <a:defRPr/>
            </a:pPr>
            <a:r>
              <a:rPr lang="en-US" altLang="en-US" dirty="0"/>
              <a:t>Not all collections can be described this way</a:t>
            </a:r>
          </a:p>
          <a:p>
            <a:pPr>
              <a:spcBef>
                <a:spcPct val="0"/>
              </a:spcBef>
              <a:defRPr/>
            </a:pPr>
            <a:r>
              <a:rPr lang="en-US" altLang="en-US" dirty="0"/>
              <a:t>If you describe things, people want to see them</a:t>
            </a:r>
          </a:p>
          <a:p>
            <a:pPr>
              <a:spcBef>
                <a:spcPct val="0"/>
              </a:spcBef>
              <a:defRPr/>
            </a:pPr>
            <a:r>
              <a:rPr lang="en-US" altLang="en-US" dirty="0"/>
              <a:t>Never open the boxes</a:t>
            </a:r>
          </a:p>
          <a:p>
            <a:pPr>
              <a:spcBef>
                <a:spcPct val="0"/>
              </a:spcBef>
              <a:defRPr/>
            </a:pPr>
            <a:r>
              <a:rPr lang="en-US" altLang="en-US" dirty="0"/>
              <a:t>The entire doesn’t need to move</a:t>
            </a:r>
          </a:p>
          <a:p>
            <a:pPr>
              <a:spcBef>
                <a:spcPct val="0"/>
              </a:spcBef>
              <a:defRPr/>
            </a:pPr>
            <a:r>
              <a:rPr lang="en-US" altLang="en-US" dirty="0"/>
              <a:t>Impact on other program areas</a:t>
            </a:r>
          </a:p>
          <a:p>
            <a:pPr>
              <a:spcBef>
                <a:spcPct val="0"/>
              </a:spcBef>
              <a:defRPr/>
            </a:pPr>
            <a:r>
              <a:rPr lang="en-US" altLang="en-US" dirty="0"/>
              <a:t>And, most importantly, we’ve </a:t>
            </a:r>
          </a:p>
          <a:p>
            <a:pPr marL="0" indent="0">
              <a:spcBef>
                <a:spcPct val="0"/>
              </a:spcBef>
              <a:buNone/>
              <a:defRPr/>
            </a:pPr>
            <a:r>
              <a:rPr lang="en-US" altLang="en-US" dirty="0"/>
              <a:t>	got some good stuff</a:t>
            </a:r>
          </a:p>
        </p:txBody>
      </p:sp>
      <p:pic>
        <p:nvPicPr>
          <p:cNvPr id="34820" name="Picture 1">
            <a:extLst>
              <a:ext uri="{FF2B5EF4-FFF2-40B4-BE49-F238E27FC236}">
                <a16:creationId xmlns:a16="http://schemas.microsoft.com/office/drawing/2014/main" id="{3BB962EA-1C7E-4774-A4C3-56E2F8E1D3D3}"/>
              </a:ext>
            </a:extLst>
          </p:cNvPr>
          <p:cNvPicPr>
            <a:picLocks noChangeAspect="1"/>
          </p:cNvPicPr>
          <p:nvPr/>
        </p:nvPicPr>
        <p:blipFill>
          <a:blip r:embed="rId3" cstate="print">
            <a:extLst>
              <a:ext uri="{28A0092B-C50C-407E-A947-70E740481C1C}">
                <a14:useLocalDpi xmlns:a14="http://schemas.microsoft.com/office/drawing/2010/main" val="0"/>
              </a:ext>
            </a:extLst>
          </a:blip>
          <a:srcRect l="19763"/>
          <a:stretch>
            <a:fillRect/>
          </a:stretch>
        </p:blipFill>
        <p:spPr bwMode="auto">
          <a:xfrm>
            <a:off x="6858000" y="3276600"/>
            <a:ext cx="32766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a:extLst>
              <a:ext uri="{FF2B5EF4-FFF2-40B4-BE49-F238E27FC236}">
                <a16:creationId xmlns:a16="http://schemas.microsoft.com/office/drawing/2014/main" id="{9E57ED53-294E-4272-A2BF-815A71268CBF}"/>
              </a:ext>
            </a:extLst>
          </p:cNvPr>
          <p:cNvSpPr>
            <a:spLocks noGrp="1"/>
          </p:cNvSpPr>
          <p:nvPr>
            <p:ph sz="half"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spcBef>
                <a:spcPct val="0"/>
              </a:spcBef>
            </a:pPr>
            <a:endParaRPr lang="en-US" altLang="en-US"/>
          </a:p>
        </p:txBody>
      </p:sp>
      <p:pic>
        <p:nvPicPr>
          <p:cNvPr id="36867" name="Content Placeholder 4">
            <a:extLst>
              <a:ext uri="{FF2B5EF4-FFF2-40B4-BE49-F238E27FC236}">
                <a16:creationId xmlns:a16="http://schemas.microsoft.com/office/drawing/2014/main" id="{BB8AA458-746A-4426-B5EA-555F82C67EA5}"/>
              </a:ext>
            </a:extLst>
          </p:cNvPr>
          <p:cNvPicPr>
            <a:picLocks noGrp="1" noChangeAspect="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2895600" y="1143000"/>
            <a:ext cx="6400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itle 3">
            <a:extLst>
              <a:ext uri="{FF2B5EF4-FFF2-40B4-BE49-F238E27FC236}">
                <a16:creationId xmlns:a16="http://schemas.microsoft.com/office/drawing/2014/main" id="{ABD493B6-598B-4CD9-87C1-5998DC74CEE6}"/>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2B448F75-EE6B-4788-8236-51230D1EF797}"/>
              </a:ext>
            </a:extLst>
          </p:cNvPr>
          <p:cNvSpPr>
            <a:spLocks noGrp="1"/>
          </p:cNvSpPr>
          <p:nvPr>
            <p:ph sz="half"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spcBef>
                <a:spcPct val="0"/>
              </a:spcBef>
            </a:pPr>
            <a:r>
              <a:rPr lang="en-US" altLang="en-US"/>
              <a:t>Abbie Norderhaug</a:t>
            </a:r>
          </a:p>
          <a:p>
            <a:pPr marL="457200" lvl="1" indent="0">
              <a:buNone/>
            </a:pPr>
            <a:r>
              <a:rPr lang="en-US" altLang="en-US" sz="1200"/>
              <a:t>Assistant State Archivist</a:t>
            </a:r>
          </a:p>
          <a:p>
            <a:pPr marL="457200" lvl="1" indent="0">
              <a:buNone/>
            </a:pPr>
            <a:r>
              <a:rPr lang="en-US" altLang="en-US" sz="1200" u="sng">
                <a:hlinkClick r:id="rId2"/>
              </a:rPr>
              <a:t>abbie.norderhaug@wisconsinhistory.org</a:t>
            </a:r>
            <a:endParaRPr lang="en-US" altLang="en-US" sz="1200"/>
          </a:p>
          <a:p>
            <a:pPr marL="457200" lvl="1" indent="0">
              <a:buNone/>
            </a:pPr>
            <a:r>
              <a:rPr lang="en-US" altLang="en-US" sz="1200"/>
              <a:t>(608) 264-6478</a:t>
            </a:r>
          </a:p>
          <a:p>
            <a:pPr algn="l">
              <a:spcBef>
                <a:spcPct val="0"/>
              </a:spcBef>
            </a:pPr>
            <a:endParaRPr lang="en-US" altLang="en-US" sz="1200"/>
          </a:p>
          <a:p>
            <a:pPr algn="l">
              <a:spcBef>
                <a:spcPct val="0"/>
              </a:spcBef>
            </a:pPr>
            <a:endParaRPr lang="en-US" altLang="en-US" sz="1200"/>
          </a:p>
        </p:txBody>
      </p:sp>
      <p:pic>
        <p:nvPicPr>
          <p:cNvPr id="37891" name="Content Placeholder 4">
            <a:extLst>
              <a:ext uri="{FF2B5EF4-FFF2-40B4-BE49-F238E27FC236}">
                <a16:creationId xmlns:a16="http://schemas.microsoft.com/office/drawing/2014/main" id="{FCE2538C-CEC3-4988-AE8B-D02EC61D7E1F}"/>
              </a:ext>
            </a:extLst>
          </p:cNvPr>
          <p:cNvPicPr>
            <a:picLocks noGrp="1" noChangeAspect="1"/>
          </p:cNvPicPr>
          <p:nvPr>
            <p:ph sz="quarter" idx="17"/>
          </p:nvPr>
        </p:nvPicPr>
        <p:blipFill>
          <a:blip r:embed="rId3">
            <a:extLst>
              <a:ext uri="{28A0092B-C50C-407E-A947-70E740481C1C}">
                <a14:useLocalDpi xmlns:a14="http://schemas.microsoft.com/office/drawing/2010/main" val="0"/>
              </a:ext>
            </a:extLst>
          </a:blip>
          <a:srcRect/>
          <a:stretch>
            <a:fillRect/>
          </a:stretch>
        </p:blipFill>
        <p:spPr bwMode="auto">
          <a:xfrm>
            <a:off x="2363789" y="1371600"/>
            <a:ext cx="319722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itle 3">
            <a:extLst>
              <a:ext uri="{FF2B5EF4-FFF2-40B4-BE49-F238E27FC236}">
                <a16:creationId xmlns:a16="http://schemas.microsoft.com/office/drawing/2014/main" id="{FE6C7ABD-FDDD-40BF-BF7F-89F99325F2E3}"/>
              </a:ext>
            </a:extLst>
          </p:cNvPr>
          <p:cNvSpPr>
            <a:spLocks noGrp="1"/>
          </p:cNvSpPr>
          <p:nvPr>
            <p:ph type="title"/>
          </p:nvPr>
        </p:nvSpPr>
        <p:spPr bwMode="auto">
          <a:xfrm>
            <a:off x="2057400" y="447676"/>
            <a:ext cx="80772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Questions?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comments</a:t>
            </a:r>
          </a:p>
        </p:txBody>
      </p:sp>
      <p:sp>
        <p:nvSpPr>
          <p:cNvPr id="4" name="Footer Placeholder 3"/>
          <p:cNvSpPr>
            <a:spLocks noGrp="1"/>
          </p:cNvSpPr>
          <p:nvPr>
            <p:ph type="ftr" sz="quarter" idx="11"/>
          </p:nvPr>
        </p:nvSpPr>
        <p:spPr>
          <a:xfrm>
            <a:off x="1435369" y="6400483"/>
            <a:ext cx="3429000" cy="28384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1F497D"/>
                </a:solidFill>
                <a:effectLst/>
                <a:uLnTx/>
                <a:uFillTx/>
                <a:latin typeface="Arial"/>
                <a:ea typeface="+mn-ea"/>
                <a:cs typeface="+mn-cs"/>
              </a:rPr>
              <a:t>CoSA</a:t>
            </a:r>
            <a:r>
              <a:rPr kumimoji="0" lang="en-US" sz="1000" b="0" i="0" u="none" strike="noStrike" kern="1200" cap="none" spc="0" normalizeH="0" baseline="0" noProof="0" dirty="0">
                <a:ln>
                  <a:noFill/>
                </a:ln>
                <a:solidFill>
                  <a:srgbClr val="1F497D"/>
                </a:solidFill>
                <a:effectLst/>
                <a:uLnTx/>
                <a:uFillTx/>
                <a:latin typeface="Arial"/>
                <a:ea typeface="+mn-ea"/>
                <a:cs typeface="+mn-cs"/>
              </a:rPr>
              <a:t>-NARA webinar  – April 99, 2020</a:t>
            </a:r>
          </a:p>
        </p:txBody>
      </p:sp>
      <p:sp>
        <p:nvSpPr>
          <p:cNvPr id="5" name="Slide Number Placeholder 4"/>
          <p:cNvSpPr>
            <a:spLocks noGrp="1"/>
          </p:cNvSpPr>
          <p:nvPr>
            <p:ph type="sldNum" sz="quarter" idx="12"/>
          </p:nvPr>
        </p:nvSpPr>
        <p:spPr>
          <a:xfrm>
            <a:off x="1058324" y="6400483"/>
            <a:ext cx="383223"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AB397-2EFE-4953-A7CE-0B231A3FCAE1}" type="slidenum">
              <a:rPr kumimoji="0" lang="en-US" sz="1000" b="1" i="0" u="none" strike="noStrike" kern="1200" cap="none" spc="0" normalizeH="0" baseline="0" noProof="0" smtClean="0">
                <a:ln>
                  <a:noFill/>
                </a:ln>
                <a:solidFill>
                  <a:srgbClr val="C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1" i="0" u="none" strike="noStrike" kern="1200" cap="none" spc="0" normalizeH="0" baseline="0" noProof="0" dirty="0">
              <a:ln>
                <a:noFill/>
              </a:ln>
              <a:solidFill>
                <a:srgbClr val="C00000"/>
              </a:solidFill>
              <a:effectLst/>
              <a:uLnTx/>
              <a:uFillTx/>
              <a:latin typeface="Arial"/>
              <a:ea typeface="+mn-ea"/>
              <a:cs typeface="+mn-cs"/>
            </a:endParaRPr>
          </a:p>
        </p:txBody>
      </p:sp>
      <p:pic>
        <p:nvPicPr>
          <p:cNvPr id="6" name="Content Placeholder 3" descr="C:\Users\RJulson\AppData\Local\Microsoft\Windows\Temporary Internet Files\Content.IE5\3QJXBP0L\MC900383308[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16908" y="2673487"/>
            <a:ext cx="3415284" cy="21801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13" y="5858326"/>
            <a:ext cx="880973" cy="819150"/>
          </a:xfrm>
          <a:prstGeom prst="rect">
            <a:avLst/>
          </a:prstGeom>
        </p:spPr>
      </p:pic>
    </p:spTree>
    <p:extLst>
      <p:ext uri="{BB962C8B-B14F-4D97-AF65-F5344CB8AC3E}">
        <p14:creationId xmlns:p14="http://schemas.microsoft.com/office/powerpoint/2010/main" val="3296946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&amp; informed</a:t>
            </a:r>
          </a:p>
        </p:txBody>
      </p:sp>
      <p:sp>
        <p:nvSpPr>
          <p:cNvPr id="3" name="Content Placeholder 2"/>
          <p:cNvSpPr>
            <a:spLocks noGrp="1"/>
          </p:cNvSpPr>
          <p:nvPr>
            <p:ph idx="1"/>
          </p:nvPr>
        </p:nvSpPr>
        <p:spPr>
          <a:xfrm>
            <a:off x="3009900" y="2171702"/>
            <a:ext cx="5829300" cy="3428999"/>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r>
              <a:rPr lang="en-US" dirty="0"/>
              <a:t>CoSA Website</a:t>
            </a:r>
            <a:br>
              <a:rPr lang="en-US" dirty="0"/>
            </a:br>
            <a:r>
              <a:rPr lang="en-US" sz="1500" b="0" dirty="0">
                <a:hlinkClick r:id="rId3"/>
              </a:rPr>
              <a:t>http://www.statearchivists.org</a:t>
            </a:r>
            <a:endParaRPr lang="en-US" sz="1500" b="0" dirty="0"/>
          </a:p>
          <a:p>
            <a:pPr algn="ctr"/>
            <a:endParaRPr lang="en-US" dirty="0"/>
          </a:p>
          <a:p>
            <a:pPr algn="ctr"/>
            <a:r>
              <a:rPr lang="en-US" dirty="0"/>
              <a:t>CoSA Resource Center</a:t>
            </a:r>
            <a:br>
              <a:rPr lang="en-US" dirty="0"/>
            </a:br>
            <a:r>
              <a:rPr lang="en-US" sz="1500" b="0" dirty="0">
                <a:hlinkClick r:id="rId4"/>
              </a:rPr>
              <a:t>https://www.statearchivists.org/resource-center/resource-library/</a:t>
            </a:r>
            <a:endParaRPr lang="en-US" sz="1500" b="0" dirty="0"/>
          </a:p>
          <a:p>
            <a:pPr algn="ctr"/>
            <a:endParaRPr lang="en-US" dirty="0"/>
          </a:p>
          <a:p>
            <a:pPr algn="ctr"/>
            <a:r>
              <a:rPr lang="en-US" dirty="0"/>
              <a:t>CoSA Twitter Handle:</a:t>
            </a:r>
            <a:br>
              <a:rPr lang="en-US" sz="1200" b="0" dirty="0"/>
            </a:br>
            <a:r>
              <a:rPr lang="en-US" sz="1500" b="0" dirty="0"/>
              <a:t>@StateArchivists</a:t>
            </a:r>
          </a:p>
          <a:p>
            <a:pPr algn="ctr"/>
            <a:endParaRPr lang="en-US" dirty="0"/>
          </a:p>
          <a:p>
            <a:pPr algn="ctr"/>
            <a:r>
              <a:rPr lang="en-US" dirty="0"/>
              <a:t>CoSA Facebook Page:</a:t>
            </a:r>
            <a:br>
              <a:rPr lang="en-US" dirty="0"/>
            </a:br>
            <a:r>
              <a:rPr lang="en-US" sz="1500" b="0" dirty="0">
                <a:hlinkClick r:id="rId5"/>
              </a:rPr>
              <a:t>www.facebook.com/CouncilOfStateArchivists</a:t>
            </a:r>
            <a:endParaRPr lang="en-US" sz="1500" b="0" dirty="0"/>
          </a:p>
          <a:p>
            <a:pPr algn="ctr"/>
            <a:endParaRPr lang="en-US" dirty="0"/>
          </a:p>
        </p:txBody>
      </p:sp>
      <p:sp>
        <p:nvSpPr>
          <p:cNvPr id="4" name="Slide Number Placeholder 3"/>
          <p:cNvSpPr>
            <a:spLocks noGrp="1"/>
          </p:cNvSpPr>
          <p:nvPr>
            <p:ph type="sldNum" sz="quarter" idx="12"/>
          </p:nvPr>
        </p:nvSpPr>
        <p:spPr>
          <a:xfrm>
            <a:off x="2432777" y="6491434"/>
            <a:ext cx="383223"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AB397-2EFE-4953-A7CE-0B231A3FCAE1}" type="slidenum">
              <a:rPr kumimoji="0" lang="en-US" sz="1000" b="1" i="0" u="none" strike="noStrike" kern="1200" cap="none" spc="0" normalizeH="0" baseline="0" noProof="0" smtClean="0">
                <a:ln>
                  <a:noFill/>
                </a:ln>
                <a:solidFill>
                  <a:srgbClr val="C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1" i="0" u="none" strike="noStrike" kern="1200" cap="none" spc="0" normalizeH="0" baseline="0" noProof="0" dirty="0">
              <a:ln>
                <a:noFill/>
              </a:ln>
              <a:solidFill>
                <a:srgbClr val="C00000"/>
              </a:solidFill>
              <a:effectLst/>
              <a:uLnTx/>
              <a:uFillTx/>
              <a:latin typeface="Arial"/>
              <a:ea typeface="+mn-ea"/>
              <a:cs typeface="+mn-cs"/>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1" y="5971319"/>
            <a:ext cx="880973" cy="819150"/>
          </a:xfrm>
          <a:prstGeom prst="rect">
            <a:avLst/>
          </a:prstGeom>
        </p:spPr>
      </p:pic>
      <p:sp>
        <p:nvSpPr>
          <p:cNvPr id="9" name="Footer Placeholder 3"/>
          <p:cNvSpPr txBox="1">
            <a:spLocks/>
          </p:cNvSpPr>
          <p:nvPr/>
        </p:nvSpPr>
        <p:spPr>
          <a:xfrm>
            <a:off x="2780988" y="6544997"/>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1F497D"/>
                </a:solidFill>
                <a:effectLst/>
                <a:uLnTx/>
                <a:uFillTx/>
                <a:latin typeface="Arial"/>
                <a:ea typeface="+mn-ea"/>
                <a:cs typeface="+mn-cs"/>
              </a:rPr>
              <a:t>CoSA</a:t>
            </a:r>
            <a:r>
              <a:rPr kumimoji="0" lang="en-US" sz="1000" b="0" i="0" u="none" strike="noStrike" kern="1200" cap="none" spc="0" normalizeH="0" baseline="0" noProof="0" dirty="0">
                <a:ln>
                  <a:noFill/>
                </a:ln>
                <a:solidFill>
                  <a:srgbClr val="1F497D"/>
                </a:solidFill>
                <a:effectLst/>
                <a:uLnTx/>
                <a:uFillTx/>
                <a:latin typeface="Arial"/>
                <a:ea typeface="+mn-ea"/>
                <a:cs typeface="+mn-cs"/>
              </a:rPr>
              <a:t>-NARA webinar  – April 9, 2020</a:t>
            </a:r>
          </a:p>
        </p:txBody>
      </p:sp>
    </p:spTree>
    <p:extLst>
      <p:ext uri="{BB962C8B-B14F-4D97-AF65-F5344CB8AC3E}">
        <p14:creationId xmlns:p14="http://schemas.microsoft.com/office/powerpoint/2010/main" val="1748268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&amp; informed</a:t>
            </a:r>
          </a:p>
        </p:txBody>
      </p:sp>
      <p:sp>
        <p:nvSpPr>
          <p:cNvPr id="3" name="Content Placeholder 2"/>
          <p:cNvSpPr>
            <a:spLocks noGrp="1"/>
          </p:cNvSpPr>
          <p:nvPr>
            <p:ph idx="1"/>
          </p:nvPr>
        </p:nvSpPr>
        <p:spPr>
          <a:xfrm>
            <a:off x="3009900" y="2171702"/>
            <a:ext cx="5829300" cy="3428999"/>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r>
              <a:rPr lang="en-US" dirty="0"/>
              <a:t>NARA Website</a:t>
            </a:r>
            <a:br>
              <a:rPr lang="en-US" dirty="0"/>
            </a:br>
            <a:r>
              <a:rPr lang="en-US" sz="1700" b="0" dirty="0">
                <a:hlinkClick r:id="rId3"/>
              </a:rPr>
              <a:t>http://archives.gov</a:t>
            </a:r>
            <a:endParaRPr lang="en-US" sz="1700" b="0" dirty="0"/>
          </a:p>
          <a:p>
            <a:pPr algn="ctr"/>
            <a:endParaRPr lang="en-US" dirty="0"/>
          </a:p>
          <a:p>
            <a:pPr algn="ctr"/>
            <a:r>
              <a:rPr lang="en-US" dirty="0"/>
              <a:t>NARA Twitter Handle:</a:t>
            </a:r>
            <a:br>
              <a:rPr lang="en-US" sz="1200" b="0" dirty="0"/>
            </a:br>
            <a:r>
              <a:rPr lang="en-US" sz="1700" b="0" dirty="0"/>
              <a:t>@</a:t>
            </a:r>
            <a:r>
              <a:rPr lang="en-US" sz="1700" b="0" dirty="0" err="1"/>
              <a:t>USNatArchives</a:t>
            </a:r>
            <a:endParaRPr lang="en-US" sz="1700" b="0" dirty="0"/>
          </a:p>
          <a:p>
            <a:pPr algn="ctr"/>
            <a:endParaRPr lang="en-US" dirty="0"/>
          </a:p>
          <a:p>
            <a:pPr algn="ctr"/>
            <a:r>
              <a:rPr lang="en-US" dirty="0"/>
              <a:t>NARA Facebook Page:</a:t>
            </a:r>
            <a:br>
              <a:rPr lang="en-US" dirty="0"/>
            </a:br>
            <a:r>
              <a:rPr lang="en-US" sz="1500" b="0" dirty="0">
                <a:hlinkClick r:id="rId4"/>
              </a:rPr>
              <a:t>www.facebook.com/usnationalarchives</a:t>
            </a:r>
            <a:endParaRPr lang="en-US" sz="1500" b="0" dirty="0"/>
          </a:p>
          <a:p>
            <a:pPr algn="ctr"/>
            <a:endParaRPr lang="en-US" sz="1200" b="0" dirty="0"/>
          </a:p>
          <a:p>
            <a:pPr algn="ctr"/>
            <a:r>
              <a:rPr lang="en-US" dirty="0"/>
              <a:t>NARA Social Media Directory</a:t>
            </a:r>
          </a:p>
          <a:p>
            <a:pPr algn="ctr"/>
            <a:r>
              <a:rPr lang="en-US" sz="1500" b="0" dirty="0">
                <a:hlinkClick r:id="rId5"/>
              </a:rPr>
              <a:t>http://www.archives.gov/social-media</a:t>
            </a:r>
            <a:endParaRPr lang="en-US" sz="1500" b="0" dirty="0"/>
          </a:p>
          <a:p>
            <a:pPr algn="ctr"/>
            <a:endParaRPr lang="en-US" dirty="0"/>
          </a:p>
        </p:txBody>
      </p:sp>
      <p:sp>
        <p:nvSpPr>
          <p:cNvPr id="4" name="Slide Number Placeholder 3"/>
          <p:cNvSpPr>
            <a:spLocks noGrp="1"/>
          </p:cNvSpPr>
          <p:nvPr>
            <p:ph type="sldNum" sz="quarter" idx="12"/>
          </p:nvPr>
        </p:nvSpPr>
        <p:spPr>
          <a:xfrm>
            <a:off x="1295400" y="6436052"/>
            <a:ext cx="383223"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AB397-2EFE-4953-A7CE-0B231A3FCAE1}" type="slidenum">
              <a:rPr kumimoji="0" lang="en-US" sz="1000" b="1" i="0" u="none" strike="noStrike" kern="1200" cap="none" spc="0" normalizeH="0" baseline="0" noProof="0" smtClean="0">
                <a:ln>
                  <a:noFill/>
                </a:ln>
                <a:solidFill>
                  <a:srgbClr val="C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1" i="0" u="none" strike="noStrike" kern="1200" cap="none" spc="0" normalizeH="0" baseline="0" noProof="0" dirty="0">
              <a:ln>
                <a:noFill/>
              </a:ln>
              <a:solidFill>
                <a:srgbClr val="C00000"/>
              </a:solidFill>
              <a:effectLst/>
              <a:uLnTx/>
              <a:uFillTx/>
              <a:latin typeface="Arial"/>
              <a:ea typeface="+mn-ea"/>
              <a:cs typeface="+mn-cs"/>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113" y="5921701"/>
            <a:ext cx="880973" cy="819150"/>
          </a:xfrm>
          <a:prstGeom prst="rect">
            <a:avLst/>
          </a:prstGeom>
        </p:spPr>
      </p:pic>
      <p:sp>
        <p:nvSpPr>
          <p:cNvPr id="7" name="Footer Placeholder 3"/>
          <p:cNvSpPr txBox="1">
            <a:spLocks/>
          </p:cNvSpPr>
          <p:nvPr/>
        </p:nvSpPr>
        <p:spPr>
          <a:xfrm>
            <a:off x="1660088" y="6457006"/>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1F497D"/>
                </a:solidFill>
                <a:effectLst/>
                <a:uLnTx/>
                <a:uFillTx/>
                <a:latin typeface="Arial"/>
                <a:ea typeface="+mn-ea"/>
                <a:cs typeface="+mn-cs"/>
              </a:rPr>
              <a:t>CoSA</a:t>
            </a:r>
            <a:r>
              <a:rPr kumimoji="0" lang="en-US" sz="1000" b="0" i="0" u="none" strike="noStrike" kern="1200" cap="none" spc="0" normalizeH="0" baseline="0" noProof="0" dirty="0">
                <a:ln>
                  <a:noFill/>
                </a:ln>
                <a:solidFill>
                  <a:srgbClr val="1F497D"/>
                </a:solidFill>
                <a:effectLst/>
                <a:uLnTx/>
                <a:uFillTx/>
                <a:latin typeface="Arial"/>
                <a:ea typeface="+mn-ea"/>
                <a:cs typeface="+mn-cs"/>
              </a:rPr>
              <a:t>-NARA webinar  – April 9,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497D"/>
              </a:solidFill>
              <a:effectLst/>
              <a:uLnTx/>
              <a:uFillTx/>
              <a:latin typeface="Arial"/>
              <a:ea typeface="+mn-ea"/>
              <a:cs typeface="+mn-cs"/>
            </a:endParaRPr>
          </a:p>
        </p:txBody>
      </p:sp>
    </p:spTree>
    <p:extLst>
      <p:ext uri="{BB962C8B-B14F-4D97-AF65-F5344CB8AC3E}">
        <p14:creationId xmlns:p14="http://schemas.microsoft.com/office/powerpoint/2010/main" val="615185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evaluation</a:t>
            </a:r>
          </a:p>
        </p:txBody>
      </p:sp>
      <p:sp>
        <p:nvSpPr>
          <p:cNvPr id="5" name="Slide Number Placeholder 4"/>
          <p:cNvSpPr>
            <a:spLocks noGrp="1"/>
          </p:cNvSpPr>
          <p:nvPr>
            <p:ph type="sldNum" sz="quarter" idx="12"/>
          </p:nvPr>
        </p:nvSpPr>
        <p:spPr>
          <a:xfrm>
            <a:off x="2608739" y="6406640"/>
            <a:ext cx="383223" cy="40969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AB397-2EFE-4953-A7CE-0B231A3FCAE1}" type="slidenum">
              <a:rPr kumimoji="0" lang="en-US" sz="1000" b="1" i="0" u="none" strike="noStrike" kern="1200" cap="none" spc="0" normalizeH="0" baseline="0" noProof="0" smtClean="0">
                <a:ln>
                  <a:noFill/>
                </a:ln>
                <a:solidFill>
                  <a:srgbClr val="C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1" i="0" u="none" strike="noStrike" kern="1200" cap="none" spc="0" normalizeH="0" baseline="0" noProof="0" dirty="0">
              <a:ln>
                <a:noFill/>
              </a:ln>
              <a:solidFill>
                <a:srgbClr val="C00000"/>
              </a:solidFill>
              <a:effectLst/>
              <a:uLnTx/>
              <a:uFillTx/>
              <a:latin typeface="Arial"/>
              <a:ea typeface="+mn-ea"/>
              <a:cs typeface="+mn-cs"/>
            </a:endParaRPr>
          </a:p>
        </p:txBody>
      </p:sp>
      <p:sp>
        <p:nvSpPr>
          <p:cNvPr id="6" name="Content Placeholder 2"/>
          <p:cNvSpPr>
            <a:spLocks noGrp="1"/>
          </p:cNvSpPr>
          <p:nvPr>
            <p:ph idx="1"/>
          </p:nvPr>
        </p:nvSpPr>
        <p:spPr/>
        <p:txBody>
          <a:bodyPr>
            <a:normAutofit/>
          </a:bodyPr>
          <a:lstStyle/>
          <a:p>
            <a:pPr>
              <a:lnSpc>
                <a:spcPct val="150000"/>
              </a:lnSpc>
            </a:pPr>
            <a:endParaRPr lang="en-US" dirty="0"/>
          </a:p>
          <a:p>
            <a:pPr algn="ctr">
              <a:lnSpc>
                <a:spcPct val="150000"/>
              </a:lnSpc>
            </a:pPr>
            <a:r>
              <a:rPr lang="en-US" dirty="0"/>
              <a:t>We really do appreciate your feedback!</a:t>
            </a:r>
          </a:p>
          <a:p>
            <a:pPr algn="ctr">
              <a:lnSpc>
                <a:spcPct val="150000"/>
              </a:lnSpc>
            </a:pPr>
            <a:endParaRPr lang="en-US" dirty="0"/>
          </a:p>
          <a:p>
            <a:pPr algn="ctr">
              <a:lnSpc>
                <a:spcPct val="150000"/>
              </a:lnSpc>
            </a:pPr>
            <a:r>
              <a:rPr lang="en-US" dirty="0"/>
              <a:t>After you exit the webinar, you will automatically be taken to an online webinar evaluation. Please take a </a:t>
            </a:r>
            <a:r>
              <a:rPr lang="en-US"/>
              <a:t>couple of minutes </a:t>
            </a:r>
            <a:r>
              <a:rPr lang="en-US" dirty="0"/>
              <a:t>to complete the survey and help us plan future webinars.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751" y="5970394"/>
            <a:ext cx="880973" cy="819150"/>
          </a:xfrm>
          <a:prstGeom prst="rect">
            <a:avLst/>
          </a:prstGeom>
        </p:spPr>
      </p:pic>
      <p:sp>
        <p:nvSpPr>
          <p:cNvPr id="8" name="Footer Placeholder 3"/>
          <p:cNvSpPr txBox="1">
            <a:spLocks/>
          </p:cNvSpPr>
          <p:nvPr/>
        </p:nvSpPr>
        <p:spPr>
          <a:xfrm>
            <a:off x="3004318" y="6493499"/>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1F497D"/>
                </a:solidFill>
                <a:effectLst/>
                <a:uLnTx/>
                <a:uFillTx/>
                <a:latin typeface="Arial"/>
                <a:ea typeface="+mn-ea"/>
                <a:cs typeface="+mn-cs"/>
              </a:rPr>
              <a:t>CoSA</a:t>
            </a:r>
            <a:r>
              <a:rPr kumimoji="0" lang="en-US" sz="1000" b="0" i="0" u="none" strike="noStrike" kern="1200" cap="none" spc="0" normalizeH="0" baseline="0" noProof="0" dirty="0">
                <a:ln>
                  <a:noFill/>
                </a:ln>
                <a:solidFill>
                  <a:srgbClr val="1F497D"/>
                </a:solidFill>
                <a:effectLst/>
                <a:uLnTx/>
                <a:uFillTx/>
                <a:latin typeface="Arial"/>
                <a:ea typeface="+mn-ea"/>
                <a:cs typeface="+mn-cs"/>
              </a:rPr>
              <a:t>-NARA webinar  – April 9, 2020</a:t>
            </a:r>
          </a:p>
        </p:txBody>
      </p:sp>
    </p:spTree>
    <p:extLst>
      <p:ext uri="{BB962C8B-B14F-4D97-AF65-F5344CB8AC3E}">
        <p14:creationId xmlns:p14="http://schemas.microsoft.com/office/powerpoint/2010/main" val="263683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Today’s</a:t>
            </a:r>
            <a:r>
              <a:rPr lang="en-US" dirty="0"/>
              <a:t> agenda</a:t>
            </a:r>
          </a:p>
        </p:txBody>
      </p:sp>
      <p:sp>
        <p:nvSpPr>
          <p:cNvPr id="5" name="Slide Number Placeholder 4"/>
          <p:cNvSpPr>
            <a:spLocks noGrp="1"/>
          </p:cNvSpPr>
          <p:nvPr>
            <p:ph type="sldNum" sz="quarter" idx="12"/>
          </p:nvPr>
        </p:nvSpPr>
        <p:spPr>
          <a:xfrm>
            <a:off x="609600" y="6495730"/>
            <a:ext cx="510964" cy="419104"/>
          </a:xfrm>
        </p:spPr>
        <p:txBody>
          <a:bodyPr/>
          <a:lstStyle/>
          <a:p>
            <a:fld id="{008AB397-2EFE-4953-A7CE-0B231A3FCAE1}" type="slidenum">
              <a:rPr lang="en-US" smtClean="0">
                <a:solidFill>
                  <a:srgbClr val="C00000"/>
                </a:solidFill>
              </a:rPr>
              <a:pPr/>
              <a:t>4</a:t>
            </a:fld>
            <a:endParaRPr lang="en-US" dirty="0">
              <a:solidFill>
                <a:srgbClr val="C00000"/>
              </a:solidFill>
            </a:endParaRPr>
          </a:p>
        </p:txBody>
      </p:sp>
      <p:sp>
        <p:nvSpPr>
          <p:cNvPr id="6" name="Content Placeholder 4"/>
          <p:cNvSpPr>
            <a:spLocks noGrp="1"/>
          </p:cNvSpPr>
          <p:nvPr>
            <p:ph idx="1"/>
          </p:nvPr>
        </p:nvSpPr>
        <p:spPr>
          <a:solidFill>
            <a:schemeClr val="bg1"/>
          </a:solidFill>
        </p:spPr>
        <p:style>
          <a:lnRef idx="1">
            <a:schemeClr val="accent1"/>
          </a:lnRef>
          <a:fillRef idx="2">
            <a:schemeClr val="accent1"/>
          </a:fillRef>
          <a:effectRef idx="1">
            <a:schemeClr val="accent1"/>
          </a:effectRef>
          <a:fontRef idx="minor">
            <a:schemeClr val="dk1"/>
          </a:fontRef>
        </p:style>
        <p:txBody>
          <a:bodyPr>
            <a:normAutofit/>
          </a:bodyPr>
          <a:lstStyle/>
          <a:p>
            <a:pPr marL="257175" indent="-257175">
              <a:buFont typeface="Arial" panose="020B0604020202020204" pitchFamily="34" charset="0"/>
              <a:buChar char="•"/>
            </a:pPr>
            <a:endParaRPr lang="en-US" b="0" dirty="0"/>
          </a:p>
          <a:p>
            <a:pPr marL="257175" indent="-257175">
              <a:buFont typeface="Arial" panose="020B0604020202020204" pitchFamily="34" charset="0"/>
              <a:buChar char="•"/>
            </a:pPr>
            <a:r>
              <a:rPr lang="en-US" sz="2300" b="0" dirty="0"/>
              <a:t>Welcome</a:t>
            </a:r>
          </a:p>
          <a:p>
            <a:pPr marL="257175" indent="-257175">
              <a:buFont typeface="Arial" panose="020B0604020202020204" pitchFamily="34" charset="0"/>
              <a:buChar char="•"/>
            </a:pPr>
            <a:r>
              <a:rPr lang="en-US" sz="2300" b="0" dirty="0"/>
              <a:t>Processing with MPLP at the National Archives</a:t>
            </a:r>
          </a:p>
          <a:p>
            <a:pPr marL="257175" indent="-257175">
              <a:buFont typeface="Arial" panose="020B0604020202020204" pitchFamily="34" charset="0"/>
              <a:buChar char="•"/>
            </a:pPr>
            <a:r>
              <a:rPr lang="en-US" sz="2300" b="0" dirty="0"/>
              <a:t>MPLP at the Wisconsin Historical Society</a:t>
            </a:r>
          </a:p>
          <a:p>
            <a:pPr marL="257175" indent="-257175">
              <a:buFont typeface="Arial" panose="020B0604020202020204" pitchFamily="34" charset="0"/>
              <a:buChar char="•"/>
            </a:pPr>
            <a:r>
              <a:rPr lang="en-US" sz="2300" b="0" dirty="0"/>
              <a:t>Q and A</a:t>
            </a:r>
          </a:p>
          <a:p>
            <a:pPr marL="257175" indent="-257175">
              <a:buFont typeface="Arial" panose="020B0604020202020204" pitchFamily="34" charset="0"/>
              <a:buChar char="•"/>
            </a:pPr>
            <a:r>
              <a:rPr lang="en-US" sz="2300" b="0" dirty="0"/>
              <a:t>Announcements</a:t>
            </a:r>
          </a:p>
          <a:p>
            <a:pPr marL="257175" indent="-257175">
              <a:buFont typeface="Arial" panose="020B0604020202020204" pitchFamily="34" charset="0"/>
              <a:buChar char="•"/>
            </a:pPr>
            <a:endParaRPr lang="en-US" b="0" dirty="0"/>
          </a:p>
          <a:p>
            <a:pPr marL="257175" indent="-257175">
              <a:buFont typeface="Arial" panose="020B0604020202020204" pitchFamily="34" charset="0"/>
              <a:buChar char="•"/>
            </a:pPr>
            <a:endParaRPr lang="en-US" b="0" dirty="0"/>
          </a:p>
        </p:txBody>
      </p:sp>
      <p:sp>
        <p:nvSpPr>
          <p:cNvPr id="7" name="Footer Placeholder 3">
            <a:extLst>
              <a:ext uri="{FF2B5EF4-FFF2-40B4-BE49-F238E27FC236}">
                <a16:creationId xmlns:a16="http://schemas.microsoft.com/office/drawing/2014/main" id="{B04858F1-2A5A-FA4F-8C1D-20AB4D16975D}"/>
              </a:ext>
            </a:extLst>
          </p:cNvPr>
          <p:cNvSpPr txBox="1">
            <a:spLocks/>
          </p:cNvSpPr>
          <p:nvPr/>
        </p:nvSpPr>
        <p:spPr>
          <a:xfrm>
            <a:off x="1091732" y="6574155"/>
            <a:ext cx="3429000" cy="283845"/>
          </a:xfrm>
          <a:prstGeom prst="rect">
            <a:avLst/>
          </a:prstGeom>
        </p:spPr>
        <p:txBody>
          <a:bodyPr vert="horz" lIns="91440" tIns="45720" rIns="91440" bIns="45720" rtlCol="0" anchor="t"/>
          <a:lstStyle>
            <a:defPPr>
              <a:defRPr lang="en-US"/>
            </a:defPPr>
            <a:lvl1pPr marL="0" algn="l" defTabSz="914400" rtl="0" eaLnBrk="1" latinLnBrk="0" hangingPunct="1">
              <a:defRPr sz="7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solidFill>
                  <a:srgbClr val="1F497D"/>
                </a:solidFill>
              </a:rPr>
              <a:t>CoSA</a:t>
            </a:r>
            <a:r>
              <a:rPr lang="en-US" dirty="0">
                <a:solidFill>
                  <a:srgbClr val="1F497D"/>
                </a:solidFill>
              </a:rPr>
              <a:t>-NARA Webinar – April 9, 2020</a:t>
            </a:r>
          </a:p>
        </p:txBody>
      </p:sp>
    </p:spTree>
    <p:extLst>
      <p:ext uri="{BB962C8B-B14F-4D97-AF65-F5344CB8AC3E}">
        <p14:creationId xmlns:p14="http://schemas.microsoft.com/office/powerpoint/2010/main" val="119906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0149" y="1771304"/>
            <a:ext cx="8572500"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Processing with MPLP at the National Archives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Michael T. Moore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Research Services Processing Program Owner</a:t>
            </a:r>
          </a:p>
        </p:txBody>
      </p:sp>
    </p:spTree>
    <p:extLst>
      <p:ext uri="{BB962C8B-B14F-4D97-AF65-F5344CB8AC3E}">
        <p14:creationId xmlns:p14="http://schemas.microsoft.com/office/powerpoint/2010/main" val="297119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3612" y="1874058"/>
            <a:ext cx="6499398"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OIG Audit, 2007– A large and growing backlog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Enormous Holdings:   2010- 3,537,381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cf</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Over 100 employees carrying out processing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15 Custodial Units across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systems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Limits on increasing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41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3300" y="1651000"/>
            <a:ext cx="7485842"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Where we started: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“One size-fits all”  Processing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model of perfection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 systematic process for planning, tracking, or evaluating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Definitions of processing not consistent and outdated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 criteria for what was essential</a:t>
            </a:r>
          </a:p>
        </p:txBody>
      </p:sp>
    </p:spTree>
    <p:extLst>
      <p:ext uri="{BB962C8B-B14F-4D97-AF65-F5344CB8AC3E}">
        <p14:creationId xmlns:p14="http://schemas.microsoft.com/office/powerpoint/2010/main" val="262433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3900" y="762000"/>
            <a:ext cx="8077200" cy="5539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2014 White Paper on “Highly Efficient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New direction: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Aim to provide access to all holdings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Always look for the “golden minimum.” “the least we can do to get the job done in a way that is adequate to user needs, now and in the future.”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Analyze the work necessary for every series and be flexible in the amount of work applied. (Do not expect a “one-size-fits-all” standard for arrangement, description, or preservation.).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Measure and compare processing rates to ensure processing is carried out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8742" y="1362363"/>
            <a:ext cx="765879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New Processing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Definition of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Different levels of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Assessment, planning, and tracking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Balanced Actions based on characteristics of the records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0263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63_CoSA Member Webinar Template">
  <a:themeElements>
    <a:clrScheme name="CoSA">
      <a:dk1>
        <a:srgbClr val="1F497D"/>
      </a:dk1>
      <a:lt1>
        <a:sysClr val="window" lastClr="FFFFFF"/>
      </a:lt1>
      <a:dk2>
        <a:srgbClr val="C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side with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SA Member Webinar Template">
  <a:themeElements>
    <a:clrScheme name="CoSA">
      <a:dk1>
        <a:srgbClr val="1F497D"/>
      </a:dk1>
      <a:lt1>
        <a:sysClr val="window" lastClr="FFFFFF"/>
      </a:lt1>
      <a:dk2>
        <a:srgbClr val="C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3510</Words>
  <Application>Microsoft Office PowerPoint</Application>
  <PresentationFormat>Widescreen</PresentationFormat>
  <Paragraphs>422</Paragraphs>
  <Slides>37</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37</vt:i4>
      </vt:variant>
    </vt:vector>
  </HeadingPairs>
  <TitlesOfParts>
    <vt:vector size="49" baseType="lpstr">
      <vt:lpstr>Arial</vt:lpstr>
      <vt:lpstr>Arial Narrow</vt:lpstr>
      <vt:lpstr>Calibri</vt:lpstr>
      <vt:lpstr>Calibri Light</vt:lpstr>
      <vt:lpstr>Times New Roman</vt:lpstr>
      <vt:lpstr>Wingdings</vt:lpstr>
      <vt:lpstr>63_CoSA Member Webinar Template</vt:lpstr>
      <vt:lpstr>1_Office Theme</vt:lpstr>
      <vt:lpstr>Office Theme</vt:lpstr>
      <vt:lpstr>Main Title1</vt:lpstr>
      <vt:lpstr>Inside with Title</vt:lpstr>
      <vt:lpstr>CoSA Member Webinar Template</vt:lpstr>
      <vt:lpstr>Welcome To the NARA - CoSA Joint Webinar! April 9, 2020</vt:lpstr>
      <vt:lpstr>Welcome</vt:lpstr>
      <vt:lpstr>PRESENTERS</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Product Less Process </vt:lpstr>
      <vt:lpstr>The Wisconsin Historical Society</vt:lpstr>
      <vt:lpstr>Processing History</vt:lpstr>
      <vt:lpstr>WHS Minimal Accessioning Standards</vt:lpstr>
      <vt:lpstr>WHS Minimal Accessioning Standards</vt:lpstr>
      <vt:lpstr>WHS Minimal Accessioning Standards</vt:lpstr>
      <vt:lpstr>The Project</vt:lpstr>
      <vt:lpstr>Selecting Collections</vt:lpstr>
      <vt:lpstr>Collection Task Lists</vt:lpstr>
      <vt:lpstr>Outcomes</vt:lpstr>
      <vt:lpstr>Outcomes</vt:lpstr>
      <vt:lpstr>Outcomes</vt:lpstr>
      <vt:lpstr>Lessons Learned: What Worked</vt:lpstr>
      <vt:lpstr>Lessons Learned: What Didn’t Work</vt:lpstr>
      <vt:lpstr>Lessons Learned</vt:lpstr>
      <vt:lpstr>PowerPoint Presentation</vt:lpstr>
      <vt:lpstr>Questions?</vt:lpstr>
      <vt:lpstr>PowerPoint Presentation</vt:lpstr>
      <vt:lpstr>Questions and comments</vt:lpstr>
      <vt:lpstr>Stay connected &amp; informed</vt:lpstr>
      <vt:lpstr>Stay connected &amp; informed</vt:lpstr>
      <vt:lpstr>Webinar evaluation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NARA - CoSA Joint Webinar! December 11, 2018</dc:title>
  <dc:creator>Rebecca Julson</dc:creator>
  <cp:lastModifiedBy>Lisa</cp:lastModifiedBy>
  <cp:revision>22</cp:revision>
  <dcterms:created xsi:type="dcterms:W3CDTF">2019-03-13T19:32:25Z</dcterms:created>
  <dcterms:modified xsi:type="dcterms:W3CDTF">2020-04-08T18:11:23Z</dcterms:modified>
</cp:coreProperties>
</file>