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7" r:id="rId3"/>
    <p:sldMasterId id="2147483689" r:id="rId4"/>
  </p:sldMasterIdLst>
  <p:notesMasterIdLst>
    <p:notesMasterId r:id="rId85"/>
  </p:notesMasterIdLst>
  <p:handoutMasterIdLst>
    <p:handoutMasterId r:id="rId86"/>
  </p:handoutMasterIdLst>
  <p:sldIdLst>
    <p:sldId id="257" r:id="rId5"/>
    <p:sldId id="310" r:id="rId6"/>
    <p:sldId id="351" r:id="rId7"/>
    <p:sldId id="372" r:id="rId8"/>
    <p:sldId id="373" r:id="rId9"/>
    <p:sldId id="374" r:id="rId10"/>
    <p:sldId id="375" r:id="rId11"/>
    <p:sldId id="376" r:id="rId12"/>
    <p:sldId id="377" r:id="rId13"/>
    <p:sldId id="378" r:id="rId14"/>
    <p:sldId id="379" r:id="rId15"/>
    <p:sldId id="380" r:id="rId16"/>
    <p:sldId id="381" r:id="rId17"/>
    <p:sldId id="382" r:id="rId18"/>
    <p:sldId id="383" r:id="rId19"/>
    <p:sldId id="384" r:id="rId20"/>
    <p:sldId id="385" r:id="rId21"/>
    <p:sldId id="386" r:id="rId22"/>
    <p:sldId id="387" r:id="rId23"/>
    <p:sldId id="388" r:id="rId24"/>
    <p:sldId id="256" r:id="rId25"/>
    <p:sldId id="356" r:id="rId26"/>
    <p:sldId id="258" r:id="rId27"/>
    <p:sldId id="260" r:id="rId28"/>
    <p:sldId id="273" r:id="rId29"/>
    <p:sldId id="274" r:id="rId30"/>
    <p:sldId id="263" r:id="rId31"/>
    <p:sldId id="264" r:id="rId32"/>
    <p:sldId id="265" r:id="rId33"/>
    <p:sldId id="275" r:id="rId34"/>
    <p:sldId id="276" r:id="rId35"/>
    <p:sldId id="277" r:id="rId36"/>
    <p:sldId id="268" r:id="rId37"/>
    <p:sldId id="271" r:id="rId38"/>
    <p:sldId id="272" r:id="rId39"/>
    <p:sldId id="278" r:id="rId40"/>
    <p:sldId id="281" r:id="rId41"/>
    <p:sldId id="357" r:id="rId42"/>
    <p:sldId id="283" r:id="rId43"/>
    <p:sldId id="285" r:id="rId44"/>
    <p:sldId id="284" r:id="rId45"/>
    <p:sldId id="279" r:id="rId46"/>
    <p:sldId id="293" r:id="rId47"/>
    <p:sldId id="294" r:id="rId48"/>
    <p:sldId id="295" r:id="rId49"/>
    <p:sldId id="296" r:id="rId50"/>
    <p:sldId id="280" r:id="rId51"/>
    <p:sldId id="286" r:id="rId52"/>
    <p:sldId id="291" r:id="rId53"/>
    <p:sldId id="292" r:id="rId54"/>
    <p:sldId id="288" r:id="rId55"/>
    <p:sldId id="289" r:id="rId56"/>
    <p:sldId id="298" r:id="rId57"/>
    <p:sldId id="290" r:id="rId58"/>
    <p:sldId id="358" r:id="rId59"/>
    <p:sldId id="359" r:id="rId60"/>
    <p:sldId id="259" r:id="rId61"/>
    <p:sldId id="360" r:id="rId62"/>
    <p:sldId id="266" r:id="rId63"/>
    <p:sldId id="261" r:id="rId64"/>
    <p:sldId id="267" r:id="rId65"/>
    <p:sldId id="262" r:id="rId66"/>
    <p:sldId id="269" r:id="rId67"/>
    <p:sldId id="270" r:id="rId68"/>
    <p:sldId id="361" r:id="rId69"/>
    <p:sldId id="362" r:id="rId70"/>
    <p:sldId id="363" r:id="rId71"/>
    <p:sldId id="364" r:id="rId72"/>
    <p:sldId id="365" r:id="rId73"/>
    <p:sldId id="366" r:id="rId74"/>
    <p:sldId id="367" r:id="rId75"/>
    <p:sldId id="368" r:id="rId76"/>
    <p:sldId id="369" r:id="rId77"/>
    <p:sldId id="370" r:id="rId78"/>
    <p:sldId id="371" r:id="rId79"/>
    <p:sldId id="337" r:id="rId80"/>
    <p:sldId id="355" r:id="rId81"/>
    <p:sldId id="335" r:id="rId82"/>
    <p:sldId id="341" r:id="rId83"/>
    <p:sldId id="282"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8"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53F8DB-AF8C-4A53-9817-C3A2300AAAC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EC33FEE-52E9-4711-BA44-A0FC2DAA9F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ABD1CA-67F5-4634-94A9-88D85BE148B4}" type="datetimeFigureOut">
              <a:rPr lang="en-US" smtClean="0"/>
              <a:t>10/8/2020</a:t>
            </a:fld>
            <a:endParaRPr lang="en-US"/>
          </a:p>
        </p:txBody>
      </p:sp>
      <p:sp>
        <p:nvSpPr>
          <p:cNvPr id="4" name="Footer Placeholder 3">
            <a:extLst>
              <a:ext uri="{FF2B5EF4-FFF2-40B4-BE49-F238E27FC236}">
                <a16:creationId xmlns:a16="http://schemas.microsoft.com/office/drawing/2014/main" id="{469C3E16-F2BC-4462-98F5-9CE2FD4CABF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5A44F6-8F3B-4331-BFDD-D5298FC3E2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357170-B896-46E5-A532-E909E0B2090E}" type="slidenum">
              <a:rPr lang="en-US" smtClean="0"/>
              <a:t>‹#›</a:t>
            </a:fld>
            <a:endParaRPr lang="en-US"/>
          </a:p>
        </p:txBody>
      </p:sp>
    </p:spTree>
    <p:extLst>
      <p:ext uri="{BB962C8B-B14F-4D97-AF65-F5344CB8AC3E}">
        <p14:creationId xmlns:p14="http://schemas.microsoft.com/office/powerpoint/2010/main" val="11763292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A368A7-9C9A-42E8-9E06-CC37B09F83BE}" type="datetimeFigureOut">
              <a:rPr lang="en-US" smtClean="0"/>
              <a:t>10/8/2020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5B372F-02FE-4BD2-9CE9-178F22DA1F4F}" type="slidenum">
              <a:rPr lang="en-US" smtClean="0"/>
              <a:t>‹#›</a:t>
            </a:fld>
            <a:endParaRPr lang="en-US"/>
          </a:p>
        </p:txBody>
      </p:sp>
    </p:spTree>
    <p:extLst>
      <p:ext uri="{BB962C8B-B14F-4D97-AF65-F5344CB8AC3E}">
        <p14:creationId xmlns:p14="http://schemas.microsoft.com/office/powerpoint/2010/main" val="24069793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Google Shape;3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 name="Google Shape;3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65593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a00f6b7b55_0_4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8" name="Google Shape;108;ga00f6b7b55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9298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a00f6b7b55_0_4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5" name="Google Shape;115;ga00f6b7b55_0_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22775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a00f6b7b55_0_4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1" name="Google Shape;121;ga00f6b7b55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89704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a00f6b7b55_0_5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7" name="Google Shape;127;ga00f6b7b55_0_5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66390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a00f6b7b55_0_4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ga00f6b7b55_0_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30326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a00f6b7b55_0_5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2" name="Google Shape;142;ga00f6b7b55_0_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08364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9" name="Google Shape;14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00376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a00f6b7b55_0_5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5" name="Google Shape;155;ga00f6b7b55_0_5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26195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299C46-054C-41B5-A71C-6D118D07E6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691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2374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 name="Google Shape;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60840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 name="Google Shape;5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36043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 name="Google Shape;5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58537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 name="Google Shape;6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29450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0" name="Google Shape;7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46969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a00f6b7b55_0_3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a00f6b7b55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1258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0" name="Google Shape;10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32478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82F5A-5A99-4FA8-BF50-C9A665EAAD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CB2F6D-880F-4D3C-AD17-4195DCD631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5107FDC1-0D35-4DA8-9007-C1A86F2DF1C8}"/>
              </a:ext>
            </a:extLst>
          </p:cNvPr>
          <p:cNvSpPr>
            <a:spLocks noGrp="1"/>
          </p:cNvSpPr>
          <p:nvPr>
            <p:ph type="ftr" sz="quarter" idx="11"/>
          </p:nvPr>
        </p:nvSpPr>
        <p:spPr>
          <a:xfrm>
            <a:off x="8410668" y="6356350"/>
            <a:ext cx="2018923" cy="365125"/>
          </a:xfrm>
        </p:spPr>
        <p:txBody>
          <a:bodyPr/>
          <a:lstStyle/>
          <a:p>
            <a:r>
              <a:rPr lang="en-US" dirty="0"/>
              <a:t>October 1, 2020</a:t>
            </a:r>
          </a:p>
        </p:txBody>
      </p:sp>
      <p:sp>
        <p:nvSpPr>
          <p:cNvPr id="6" name="Slide Number Placeholder 5">
            <a:extLst>
              <a:ext uri="{FF2B5EF4-FFF2-40B4-BE49-F238E27FC236}">
                <a16:creationId xmlns:a16="http://schemas.microsoft.com/office/drawing/2014/main" id="{0C042D1E-C743-439E-B3C2-77B63285CC1E}"/>
              </a:ext>
            </a:extLst>
          </p:cNvPr>
          <p:cNvSpPr>
            <a:spLocks noGrp="1"/>
          </p:cNvSpPr>
          <p:nvPr>
            <p:ph type="sldNum" sz="quarter" idx="12"/>
          </p:nvPr>
        </p:nvSpPr>
        <p:spPr/>
        <p:txBody>
          <a:bodyPr/>
          <a:lstStyle/>
          <a:p>
            <a:fld id="{80845E99-662F-4014-8430-82C62712351D}" type="slidenum">
              <a:rPr lang="en-US" smtClean="0"/>
              <a:t>‹#›</a:t>
            </a:fld>
            <a:endParaRPr lang="en-US"/>
          </a:p>
        </p:txBody>
      </p:sp>
    </p:spTree>
    <p:extLst>
      <p:ext uri="{BB962C8B-B14F-4D97-AF65-F5344CB8AC3E}">
        <p14:creationId xmlns:p14="http://schemas.microsoft.com/office/powerpoint/2010/main" val="4226740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41E7D-88F9-49F3-9FDB-0CEEB332E7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6D662F-5D57-4A31-9A88-277DF06CC6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2553FD-CA21-45C2-A63D-D3441F96563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C94E63A-58FB-4F8C-AFE2-5F29F7E17C4C}"/>
              </a:ext>
            </a:extLst>
          </p:cNvPr>
          <p:cNvSpPr>
            <a:spLocks noGrp="1"/>
          </p:cNvSpPr>
          <p:nvPr>
            <p:ph type="ftr" sz="quarter" idx="11"/>
          </p:nvPr>
        </p:nvSpPr>
        <p:spPr/>
        <p:txBody>
          <a:bodyPr/>
          <a:lstStyle/>
          <a:p>
            <a:r>
              <a:rPr lang="en-US"/>
              <a:t>October 1, 2020</a:t>
            </a:r>
          </a:p>
        </p:txBody>
      </p:sp>
      <p:sp>
        <p:nvSpPr>
          <p:cNvPr id="6" name="Slide Number Placeholder 5">
            <a:extLst>
              <a:ext uri="{FF2B5EF4-FFF2-40B4-BE49-F238E27FC236}">
                <a16:creationId xmlns:a16="http://schemas.microsoft.com/office/drawing/2014/main" id="{8E1C3A35-FA1F-4764-8B2A-60017EF948B3}"/>
              </a:ext>
            </a:extLst>
          </p:cNvPr>
          <p:cNvSpPr>
            <a:spLocks noGrp="1"/>
          </p:cNvSpPr>
          <p:nvPr>
            <p:ph type="sldNum" sz="quarter" idx="12"/>
          </p:nvPr>
        </p:nvSpPr>
        <p:spPr/>
        <p:txBody>
          <a:bodyPr/>
          <a:lstStyle/>
          <a:p>
            <a:fld id="{80845E99-662F-4014-8430-82C62712351D}" type="slidenum">
              <a:rPr lang="en-US" smtClean="0"/>
              <a:t>‹#›</a:t>
            </a:fld>
            <a:endParaRPr lang="en-US"/>
          </a:p>
        </p:txBody>
      </p:sp>
    </p:spTree>
    <p:extLst>
      <p:ext uri="{BB962C8B-B14F-4D97-AF65-F5344CB8AC3E}">
        <p14:creationId xmlns:p14="http://schemas.microsoft.com/office/powerpoint/2010/main" val="579866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9E29FB-4144-4AC5-A3E5-D0709E3131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046812-1109-4F42-874D-25D718938E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57569-C4D6-409D-B592-4C15FAE261F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6ABF07D-A6A7-4020-AE93-BCDED53D15F9}"/>
              </a:ext>
            </a:extLst>
          </p:cNvPr>
          <p:cNvSpPr>
            <a:spLocks noGrp="1"/>
          </p:cNvSpPr>
          <p:nvPr>
            <p:ph type="ftr" sz="quarter" idx="11"/>
          </p:nvPr>
        </p:nvSpPr>
        <p:spPr/>
        <p:txBody>
          <a:bodyPr/>
          <a:lstStyle/>
          <a:p>
            <a:r>
              <a:rPr lang="en-US"/>
              <a:t>October 1, 2020</a:t>
            </a:r>
          </a:p>
        </p:txBody>
      </p:sp>
      <p:sp>
        <p:nvSpPr>
          <p:cNvPr id="6" name="Slide Number Placeholder 5">
            <a:extLst>
              <a:ext uri="{FF2B5EF4-FFF2-40B4-BE49-F238E27FC236}">
                <a16:creationId xmlns:a16="http://schemas.microsoft.com/office/drawing/2014/main" id="{2B6E15D9-D578-40BD-ADC4-EBD3C1A72B41}"/>
              </a:ext>
            </a:extLst>
          </p:cNvPr>
          <p:cNvSpPr>
            <a:spLocks noGrp="1"/>
          </p:cNvSpPr>
          <p:nvPr>
            <p:ph type="sldNum" sz="quarter" idx="12"/>
          </p:nvPr>
        </p:nvSpPr>
        <p:spPr/>
        <p:txBody>
          <a:bodyPr/>
          <a:lstStyle/>
          <a:p>
            <a:fld id="{80845E99-662F-4014-8430-82C62712351D}" type="slidenum">
              <a:rPr lang="en-US" smtClean="0"/>
              <a:t>‹#›</a:t>
            </a:fld>
            <a:endParaRPr lang="en-US"/>
          </a:p>
        </p:txBody>
      </p:sp>
    </p:spTree>
    <p:extLst>
      <p:ext uri="{BB962C8B-B14F-4D97-AF65-F5344CB8AC3E}">
        <p14:creationId xmlns:p14="http://schemas.microsoft.com/office/powerpoint/2010/main" val="4153140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E327BE-7FFC-4EB5-94FD-4A97112582A0}" type="datetimeFigureOut">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EAE32-A1A3-4073-A382-57E8D94CFD84}" type="slidenum">
              <a:rPr lang="en-US" smtClean="0"/>
              <a:t>‹#›</a:t>
            </a:fld>
            <a:endParaRPr lang="en-US"/>
          </a:p>
        </p:txBody>
      </p:sp>
    </p:spTree>
    <p:extLst>
      <p:ext uri="{BB962C8B-B14F-4D97-AF65-F5344CB8AC3E}">
        <p14:creationId xmlns:p14="http://schemas.microsoft.com/office/powerpoint/2010/main" val="3153013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E327BE-7FFC-4EB5-94FD-4A97112582A0}" type="datetimeFigureOut">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EAE32-A1A3-4073-A382-57E8D94CFD84}" type="slidenum">
              <a:rPr lang="en-US" smtClean="0"/>
              <a:t>‹#›</a:t>
            </a:fld>
            <a:endParaRPr lang="en-US"/>
          </a:p>
        </p:txBody>
      </p:sp>
    </p:spTree>
    <p:extLst>
      <p:ext uri="{BB962C8B-B14F-4D97-AF65-F5344CB8AC3E}">
        <p14:creationId xmlns:p14="http://schemas.microsoft.com/office/powerpoint/2010/main" val="1404152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E327BE-7FFC-4EB5-94FD-4A97112582A0}" type="datetimeFigureOut">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EAE32-A1A3-4073-A382-57E8D94CFD84}" type="slidenum">
              <a:rPr lang="en-US" smtClean="0"/>
              <a:t>‹#›</a:t>
            </a:fld>
            <a:endParaRPr lang="en-US"/>
          </a:p>
        </p:txBody>
      </p:sp>
    </p:spTree>
    <p:extLst>
      <p:ext uri="{BB962C8B-B14F-4D97-AF65-F5344CB8AC3E}">
        <p14:creationId xmlns:p14="http://schemas.microsoft.com/office/powerpoint/2010/main" val="1506239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E327BE-7FFC-4EB5-94FD-4A97112582A0}" type="datetimeFigureOut">
              <a:rPr lang="en-US" smtClean="0"/>
              <a:t>10/8/2020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EAE32-A1A3-4073-A382-57E8D94CFD84}" type="slidenum">
              <a:rPr lang="en-US" smtClean="0"/>
              <a:t>‹#›</a:t>
            </a:fld>
            <a:endParaRPr lang="en-US"/>
          </a:p>
        </p:txBody>
      </p:sp>
    </p:spTree>
    <p:extLst>
      <p:ext uri="{BB962C8B-B14F-4D97-AF65-F5344CB8AC3E}">
        <p14:creationId xmlns:p14="http://schemas.microsoft.com/office/powerpoint/2010/main" val="483558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E327BE-7FFC-4EB5-94FD-4A97112582A0}" type="datetimeFigureOut">
              <a:rPr lang="en-US" smtClean="0"/>
              <a:t>10/8/2020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EEAE32-A1A3-4073-A382-57E8D94CFD84}" type="slidenum">
              <a:rPr lang="en-US" smtClean="0"/>
              <a:t>‹#›</a:t>
            </a:fld>
            <a:endParaRPr lang="en-US"/>
          </a:p>
        </p:txBody>
      </p:sp>
    </p:spTree>
    <p:extLst>
      <p:ext uri="{BB962C8B-B14F-4D97-AF65-F5344CB8AC3E}">
        <p14:creationId xmlns:p14="http://schemas.microsoft.com/office/powerpoint/2010/main" val="132477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54E327BE-7FFC-4EB5-94FD-4A97112582A0}" type="datetimeFigureOut">
              <a:rPr lang="en-US" smtClean="0"/>
              <a:t>10/8/2020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EEAE32-A1A3-4073-A382-57E8D94CFD84}" type="slidenum">
              <a:rPr lang="en-US" smtClean="0"/>
              <a:t>‹#›</a:t>
            </a:fld>
            <a:endParaRPr lang="en-US"/>
          </a:p>
        </p:txBody>
      </p:sp>
    </p:spTree>
    <p:extLst>
      <p:ext uri="{BB962C8B-B14F-4D97-AF65-F5344CB8AC3E}">
        <p14:creationId xmlns:p14="http://schemas.microsoft.com/office/powerpoint/2010/main" val="3506401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E327BE-7FFC-4EB5-94FD-4A97112582A0}" type="datetimeFigureOut">
              <a:rPr lang="en-US" smtClean="0"/>
              <a:t>10/8/2020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EEAE32-A1A3-4073-A382-57E8D94CFD84}" type="slidenum">
              <a:rPr lang="en-US" smtClean="0"/>
              <a:t>‹#›</a:t>
            </a:fld>
            <a:endParaRPr lang="en-US"/>
          </a:p>
        </p:txBody>
      </p:sp>
    </p:spTree>
    <p:extLst>
      <p:ext uri="{BB962C8B-B14F-4D97-AF65-F5344CB8AC3E}">
        <p14:creationId xmlns:p14="http://schemas.microsoft.com/office/powerpoint/2010/main" val="1428916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E327BE-7FFC-4EB5-94FD-4A97112582A0}" type="datetimeFigureOut">
              <a:rPr lang="en-US" smtClean="0"/>
              <a:t>10/8/2020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EAE32-A1A3-4073-A382-57E8D94CFD84}" type="slidenum">
              <a:rPr lang="en-US" smtClean="0"/>
              <a:t>‹#›</a:t>
            </a:fld>
            <a:endParaRPr lang="en-US"/>
          </a:p>
        </p:txBody>
      </p:sp>
    </p:spTree>
    <p:extLst>
      <p:ext uri="{BB962C8B-B14F-4D97-AF65-F5344CB8AC3E}">
        <p14:creationId xmlns:p14="http://schemas.microsoft.com/office/powerpoint/2010/main" val="3949985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DE847-9DBE-4A24-A988-D323CD7EE2B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FFCBF32-AA32-40A7-8B1C-8EE04C22E2A6}"/>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7F4D9A0-7153-472F-BAB0-74289963714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5AD2454-2158-4A0B-B54A-D79DFFCD1B39}"/>
              </a:ext>
            </a:extLst>
          </p:cNvPr>
          <p:cNvSpPr>
            <a:spLocks noGrp="1"/>
          </p:cNvSpPr>
          <p:nvPr>
            <p:ph type="ftr" sz="quarter" idx="11"/>
          </p:nvPr>
        </p:nvSpPr>
        <p:spPr/>
        <p:txBody>
          <a:bodyPr/>
          <a:lstStyle/>
          <a:p>
            <a:r>
              <a:rPr lang="en-US"/>
              <a:t>October 1, 2020</a:t>
            </a:r>
            <a:endParaRPr lang="en-US" dirty="0"/>
          </a:p>
        </p:txBody>
      </p:sp>
      <p:sp>
        <p:nvSpPr>
          <p:cNvPr id="6" name="Slide Number Placeholder 5">
            <a:extLst>
              <a:ext uri="{FF2B5EF4-FFF2-40B4-BE49-F238E27FC236}">
                <a16:creationId xmlns:a16="http://schemas.microsoft.com/office/drawing/2014/main" id="{40C33380-18C6-47C1-8389-47619138D3FB}"/>
              </a:ext>
            </a:extLst>
          </p:cNvPr>
          <p:cNvSpPr>
            <a:spLocks noGrp="1"/>
          </p:cNvSpPr>
          <p:nvPr>
            <p:ph type="sldNum" sz="quarter" idx="12"/>
          </p:nvPr>
        </p:nvSpPr>
        <p:spPr/>
        <p:txBody>
          <a:bodyPr/>
          <a:lstStyle/>
          <a:p>
            <a:r>
              <a:rPr lang="en-US" dirty="0"/>
              <a:t>October 1, 2020    </a:t>
            </a:r>
          </a:p>
        </p:txBody>
      </p:sp>
    </p:spTree>
    <p:extLst>
      <p:ext uri="{BB962C8B-B14F-4D97-AF65-F5344CB8AC3E}">
        <p14:creationId xmlns:p14="http://schemas.microsoft.com/office/powerpoint/2010/main" val="3006733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EAE32-A1A3-4073-A382-57E8D94CFD84}" type="slidenum">
              <a:rPr lang="en-US" smtClean="0"/>
              <a:t>‹#›</a:t>
            </a:fld>
            <a:endParaRPr lang="en-US"/>
          </a:p>
        </p:txBody>
      </p:sp>
      <p:sp>
        <p:nvSpPr>
          <p:cNvPr id="5" name="Date Placeholder 4"/>
          <p:cNvSpPr>
            <a:spLocks noGrp="1"/>
          </p:cNvSpPr>
          <p:nvPr>
            <p:ph type="dt" sz="half" idx="10"/>
          </p:nvPr>
        </p:nvSpPr>
        <p:spPr/>
        <p:txBody>
          <a:bodyPr/>
          <a:lstStyle/>
          <a:p>
            <a:fld id="{54E327BE-7FFC-4EB5-94FD-4A97112582A0}" type="datetimeFigureOut">
              <a:rPr lang="en-US" smtClean="0"/>
              <a:t>10/8/2020</a:t>
            </a:fld>
            <a:endParaRPr lang="en-US"/>
          </a:p>
        </p:txBody>
      </p:sp>
    </p:spTree>
    <p:extLst>
      <p:ext uri="{BB962C8B-B14F-4D97-AF65-F5344CB8AC3E}">
        <p14:creationId xmlns:p14="http://schemas.microsoft.com/office/powerpoint/2010/main" val="4022315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E327BE-7FFC-4EB5-94FD-4A97112582A0}" type="datetimeFigureOut">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EAE32-A1A3-4073-A382-57E8D94CFD84}" type="slidenum">
              <a:rPr lang="en-US" smtClean="0"/>
              <a:t>‹#›</a:t>
            </a:fld>
            <a:endParaRPr lang="en-US"/>
          </a:p>
        </p:txBody>
      </p:sp>
    </p:spTree>
    <p:extLst>
      <p:ext uri="{BB962C8B-B14F-4D97-AF65-F5344CB8AC3E}">
        <p14:creationId xmlns:p14="http://schemas.microsoft.com/office/powerpoint/2010/main" val="3135675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E327BE-7FFC-4EB5-94FD-4A97112582A0}" type="datetimeFigureOut">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EAE32-A1A3-4073-A382-57E8D94CFD84}"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551419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E327BE-7FFC-4EB5-94FD-4A97112582A0}" type="datetimeFigureOut">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EAE32-A1A3-4073-A382-57E8D94CFD84}" type="slidenum">
              <a:rPr lang="en-US" smtClean="0"/>
              <a:t>‹#›</a:t>
            </a:fld>
            <a:endParaRPr lang="en-US"/>
          </a:p>
        </p:txBody>
      </p:sp>
    </p:spTree>
    <p:extLst>
      <p:ext uri="{BB962C8B-B14F-4D97-AF65-F5344CB8AC3E}">
        <p14:creationId xmlns:p14="http://schemas.microsoft.com/office/powerpoint/2010/main" val="7566023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E327BE-7FFC-4EB5-94FD-4A97112582A0}" type="datetimeFigureOut">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EAE32-A1A3-4073-A382-57E8D94CFD84}"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18549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E327BE-7FFC-4EB5-94FD-4A97112582A0}" type="datetimeFigureOut">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EAE32-A1A3-4073-A382-57E8D94CFD84}" type="slidenum">
              <a:rPr lang="en-US" smtClean="0"/>
              <a:t>‹#›</a:t>
            </a:fld>
            <a:endParaRPr lang="en-US"/>
          </a:p>
        </p:txBody>
      </p:sp>
    </p:spTree>
    <p:extLst>
      <p:ext uri="{BB962C8B-B14F-4D97-AF65-F5344CB8AC3E}">
        <p14:creationId xmlns:p14="http://schemas.microsoft.com/office/powerpoint/2010/main" val="1742068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E327BE-7FFC-4EB5-94FD-4A97112582A0}" type="datetimeFigureOut">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EAE32-A1A3-4073-A382-57E8D94CFD84}" type="slidenum">
              <a:rPr lang="en-US" smtClean="0"/>
              <a:t>‹#›</a:t>
            </a:fld>
            <a:endParaRPr lang="en-US"/>
          </a:p>
        </p:txBody>
      </p:sp>
    </p:spTree>
    <p:extLst>
      <p:ext uri="{BB962C8B-B14F-4D97-AF65-F5344CB8AC3E}">
        <p14:creationId xmlns:p14="http://schemas.microsoft.com/office/powerpoint/2010/main" val="22303838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E327BE-7FFC-4EB5-94FD-4A97112582A0}" type="datetimeFigureOut">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EAE32-A1A3-4073-A382-57E8D94CFD84}" type="slidenum">
              <a:rPr lang="en-US" smtClean="0"/>
              <a:t>‹#›</a:t>
            </a:fld>
            <a:endParaRPr lang="en-US"/>
          </a:p>
        </p:txBody>
      </p:sp>
    </p:spTree>
    <p:extLst>
      <p:ext uri="{BB962C8B-B14F-4D97-AF65-F5344CB8AC3E}">
        <p14:creationId xmlns:p14="http://schemas.microsoft.com/office/powerpoint/2010/main" val="27110259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4AF60A-713C-41BA-9788-4C493DDC0A9C}" type="datetimeFigureOut">
              <a:rPr lang="en-US" smtClean="0"/>
              <a:t>10/8/2020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816016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4C08AF-84E6-4329-8E67-FEA434B47075}" type="datetimeFigureOut">
              <a:rPr lang="en-US" smtClean="0"/>
              <a:t>10/8/2020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69342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1C757-E44F-4DEB-801A-A628CF06F9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264B83-5791-4A02-A941-1AC1F11773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0E6FFB-D9BE-4016-932F-67998905C00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59D8610-80B9-4217-970D-19CBA6445153}"/>
              </a:ext>
            </a:extLst>
          </p:cNvPr>
          <p:cNvSpPr>
            <a:spLocks noGrp="1"/>
          </p:cNvSpPr>
          <p:nvPr>
            <p:ph type="ftr" sz="quarter" idx="11"/>
          </p:nvPr>
        </p:nvSpPr>
        <p:spPr/>
        <p:txBody>
          <a:bodyPr/>
          <a:lstStyle/>
          <a:p>
            <a:r>
              <a:rPr lang="en-US"/>
              <a:t>October 1, 2020</a:t>
            </a:r>
          </a:p>
        </p:txBody>
      </p:sp>
      <p:sp>
        <p:nvSpPr>
          <p:cNvPr id="6" name="Slide Number Placeholder 5">
            <a:extLst>
              <a:ext uri="{FF2B5EF4-FFF2-40B4-BE49-F238E27FC236}">
                <a16:creationId xmlns:a16="http://schemas.microsoft.com/office/drawing/2014/main" id="{EE52405B-7E94-4915-9C34-8DE9CDC34F8E}"/>
              </a:ext>
            </a:extLst>
          </p:cNvPr>
          <p:cNvSpPr>
            <a:spLocks noGrp="1"/>
          </p:cNvSpPr>
          <p:nvPr>
            <p:ph type="sldNum" sz="quarter" idx="12"/>
          </p:nvPr>
        </p:nvSpPr>
        <p:spPr/>
        <p:txBody>
          <a:bodyPr/>
          <a:lstStyle/>
          <a:p>
            <a:fld id="{80845E99-662F-4014-8430-82C62712351D}" type="slidenum">
              <a:rPr lang="en-US" smtClean="0"/>
              <a:t>‹#›</a:t>
            </a:fld>
            <a:endParaRPr lang="en-US"/>
          </a:p>
        </p:txBody>
      </p:sp>
    </p:spTree>
    <p:extLst>
      <p:ext uri="{BB962C8B-B14F-4D97-AF65-F5344CB8AC3E}">
        <p14:creationId xmlns:p14="http://schemas.microsoft.com/office/powerpoint/2010/main" val="6116709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4F6EE328-6AFF-436B-881F-213D56084544}" type="datetimeFigureOut">
              <a:rPr lang="en-US" smtClean="0"/>
              <a:t>10/8/2020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557859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02069A-09EE-4C7C-86A4-2314A404921D}" type="datetimeFigureOut">
              <a:rPr lang="en-US" smtClean="0"/>
              <a:t>10/8/2020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57916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6EE7F1-171E-411F-96CA-A251A21496E7}" type="datetimeFigureOut">
              <a:rPr lang="en-US" smtClean="0"/>
              <a:t>10/8/2020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720041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72C98D-A273-4547-9B92-97D7769F71A6}" type="datetimeFigureOut">
              <a:rPr lang="en-US" smtClean="0"/>
              <a:t>10/8/2020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707258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B7CD67-0644-446C-B2AD-1C09BF34F286}" type="datetimeFigureOut">
              <a:rPr lang="en-US" smtClean="0"/>
              <a:t>10/8/2020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30777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480828-6983-48AD-9E27-CBD3696F837E}" type="datetimeFigureOut">
              <a:rPr lang="en-US" smtClean="0"/>
              <a:t>10/8/2020</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994876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5EFB91-0324-450E-B17F-36DC0ECCE413}" type="datetimeFigureOut">
              <a:rPr lang="en-US" smtClean="0"/>
              <a:t>10/8/2020</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297676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5E0FA7-C445-42F7-AF66-A4F5A6FC8A9C}" type="datetimeFigureOut">
              <a:rPr lang="en-US" smtClean="0"/>
              <a:t>10/8/2020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968735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5AC5C5-1A57-4420-8AFB-CE41693A794B}" type="datetimeFigureOut">
              <a:rPr lang="en-US" smtClean="0"/>
              <a:t>10/8/2020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042910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1"/>
        <p:cNvGrpSpPr/>
        <p:nvPr/>
      </p:nvGrpSpPr>
      <p:grpSpPr>
        <a:xfrm>
          <a:off x="0" y="0"/>
          <a:ext cx="0" cy="0"/>
          <a:chOff x="0" y="0"/>
          <a:chExt cx="0" cy="0"/>
        </a:xfrm>
      </p:grpSpPr>
      <p:pic>
        <p:nvPicPr>
          <p:cNvPr id="12" name="Google Shape;12;p14" descr="Research Services Power point title slide&#10;&#10;National Archives eagle logo and Research Services logo with horizontal line separating, in black on gray background. Blue horizontal bar across top. National Archives and Records Administartion in white text on top of a blue horizontal bar in the footer."/>
          <p:cNvPicPr preferRelativeResize="0"/>
          <p:nvPr/>
        </p:nvPicPr>
        <p:blipFill rotWithShape="1">
          <a:blip r:embed="rId2">
            <a:alphaModFix/>
          </a:blip>
          <a:srcRect/>
          <a:stretch/>
        </p:blipFill>
        <p:spPr>
          <a:xfrm>
            <a:off x="384" y="216"/>
            <a:ext cx="12191616" cy="6857784"/>
          </a:xfrm>
          <a:prstGeom prst="rect">
            <a:avLst/>
          </a:prstGeom>
          <a:noFill/>
          <a:ln>
            <a:noFill/>
          </a:ln>
        </p:spPr>
      </p:pic>
      <p:sp>
        <p:nvSpPr>
          <p:cNvPr id="13" name="Google Shape;13;p14"/>
          <p:cNvSpPr txBox="1">
            <a:spLocks noGrp="1"/>
          </p:cNvSpPr>
          <p:nvPr>
            <p:ph type="body" idx="1"/>
          </p:nvPr>
        </p:nvSpPr>
        <p:spPr>
          <a:xfrm>
            <a:off x="1909952" y="2654279"/>
            <a:ext cx="8372400" cy="571500"/>
          </a:xfrm>
          <a:prstGeom prst="rect">
            <a:avLst/>
          </a:prstGeom>
          <a:noFill/>
          <a:ln>
            <a:noFill/>
          </a:ln>
        </p:spPr>
        <p:txBody>
          <a:bodyPr spcFirstLastPara="1" wrap="square" lIns="68550" tIns="34275" rIns="68550" bIns="34275" anchor="t" anchorCtr="0">
            <a:noAutofit/>
          </a:bodyPr>
          <a:lstStyle>
            <a:lvl1pPr marL="609585" marR="0" lvl="0" indent="-304792" algn="ctr">
              <a:lnSpc>
                <a:spcPct val="90000"/>
              </a:lnSpc>
              <a:spcBef>
                <a:spcPts val="1000"/>
              </a:spcBef>
              <a:spcAft>
                <a:spcPts val="0"/>
              </a:spcAft>
              <a:buClr>
                <a:schemeClr val="dk1"/>
              </a:buClr>
              <a:buSzPts val="3600"/>
              <a:buFont typeface="Arial"/>
              <a:buNone/>
              <a:defRPr sz="3600" b="0" i="0" u="none" strike="noStrike" cap="none">
                <a:solidFill>
                  <a:schemeClr val="dk1"/>
                </a:solidFill>
                <a:latin typeface="Merriweather"/>
                <a:ea typeface="Merriweather"/>
                <a:cs typeface="Merriweather"/>
                <a:sym typeface="Merriweather"/>
              </a:defRPr>
            </a:lvl1pPr>
            <a:lvl2pPr marL="1219170" marR="0" lvl="1" indent="-507987"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828754" marR="0" lvl="2" indent="-474121"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2438339" marR="0" lvl="3"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4pPr>
            <a:lvl5pPr marL="3047924" marR="0" lvl="4"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5pPr>
            <a:lvl6pPr marL="3657509" marR="0" lvl="5"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6pPr>
            <a:lvl7pPr marL="4267093" marR="0" lvl="6"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7pPr>
            <a:lvl8pPr marL="4876678" marR="0" lvl="7"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8pPr>
            <a:lvl9pPr marL="5486263" marR="0" lvl="8"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body" idx="2"/>
          </p:nvPr>
        </p:nvSpPr>
        <p:spPr>
          <a:xfrm>
            <a:off x="3352989" y="3762579"/>
            <a:ext cx="5486400" cy="447600"/>
          </a:xfrm>
          <a:prstGeom prst="rect">
            <a:avLst/>
          </a:prstGeom>
          <a:noFill/>
          <a:ln>
            <a:noFill/>
          </a:ln>
        </p:spPr>
        <p:txBody>
          <a:bodyPr spcFirstLastPara="1" wrap="square" lIns="68550" tIns="34275" rIns="68550" bIns="34275" anchor="t" anchorCtr="0">
            <a:noAutofit/>
          </a:bodyPr>
          <a:lstStyle>
            <a:lvl1pPr marL="609585" marR="0" lvl="0" indent="-304792" algn="ctr">
              <a:lnSpc>
                <a:spcPct val="90000"/>
              </a:lnSpc>
              <a:spcBef>
                <a:spcPts val="1000"/>
              </a:spcBef>
              <a:spcAft>
                <a:spcPts val="0"/>
              </a:spcAft>
              <a:buClr>
                <a:schemeClr val="dk1"/>
              </a:buClr>
              <a:buSzPts val="2400"/>
              <a:buFont typeface="Arial"/>
              <a:buNone/>
              <a:defRPr sz="2400" b="0" i="0" u="none" strike="noStrike" cap="none">
                <a:solidFill>
                  <a:schemeClr val="dk1"/>
                </a:solidFill>
                <a:latin typeface="Merriweather"/>
                <a:ea typeface="Merriweather"/>
                <a:cs typeface="Merriweather"/>
                <a:sym typeface="Merriweather"/>
              </a:defRPr>
            </a:lvl1pPr>
            <a:lvl2pPr marL="1219170" marR="0" lvl="1" indent="-507987"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828754" marR="0" lvl="2" indent="-474121"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2438339" marR="0" lvl="3"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4pPr>
            <a:lvl5pPr marL="3047924" marR="0" lvl="4"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5pPr>
            <a:lvl6pPr marL="3657509" marR="0" lvl="5"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6pPr>
            <a:lvl7pPr marL="4267093" marR="0" lvl="6"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7pPr>
            <a:lvl8pPr marL="4876678" marR="0" lvl="7"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8pPr>
            <a:lvl9pPr marL="5486263" marR="0" lvl="8"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5" name="Google Shape;15;p14"/>
          <p:cNvSpPr txBox="1">
            <a:spLocks noGrp="1"/>
          </p:cNvSpPr>
          <p:nvPr>
            <p:ph type="body" idx="3"/>
          </p:nvPr>
        </p:nvSpPr>
        <p:spPr>
          <a:xfrm>
            <a:off x="3352989" y="4951255"/>
            <a:ext cx="5486400" cy="304800"/>
          </a:xfrm>
          <a:prstGeom prst="rect">
            <a:avLst/>
          </a:prstGeom>
          <a:noFill/>
          <a:ln>
            <a:noFill/>
          </a:ln>
        </p:spPr>
        <p:txBody>
          <a:bodyPr spcFirstLastPara="1" wrap="square" lIns="68550" tIns="34275" rIns="68550" bIns="34275" anchor="t" anchorCtr="0">
            <a:noAutofit/>
          </a:bodyPr>
          <a:lstStyle>
            <a:lvl1pPr marL="609585" marR="0" lvl="0" indent="-304792" algn="ctr">
              <a:lnSpc>
                <a:spcPct val="90000"/>
              </a:lnSpc>
              <a:spcBef>
                <a:spcPts val="1000"/>
              </a:spcBef>
              <a:spcAft>
                <a:spcPts val="0"/>
              </a:spcAft>
              <a:buClr>
                <a:schemeClr val="dk1"/>
              </a:buClr>
              <a:buSzPts val="1400"/>
              <a:buFont typeface="Arial"/>
              <a:buNone/>
              <a:defRPr sz="1467" b="0" i="0" u="none" strike="noStrike" cap="none">
                <a:solidFill>
                  <a:schemeClr val="dk1"/>
                </a:solidFill>
                <a:latin typeface="Merriweather"/>
                <a:ea typeface="Merriweather"/>
                <a:cs typeface="Merriweather"/>
                <a:sym typeface="Merriweather"/>
              </a:defRPr>
            </a:lvl1pPr>
            <a:lvl2pPr marL="1219170" marR="0" lvl="1" indent="-507987"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828754" marR="0" lvl="2" indent="-474121"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2438339" marR="0" lvl="3"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4pPr>
            <a:lvl5pPr marL="3047924" marR="0" lvl="4"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5pPr>
            <a:lvl6pPr marL="3657509" marR="0" lvl="5"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6pPr>
            <a:lvl7pPr marL="4267093" marR="0" lvl="6"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7pPr>
            <a:lvl8pPr marL="4876678" marR="0" lvl="7"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8pPr>
            <a:lvl9pPr marL="5486263" marR="0" lvl="8"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148764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BAEC9-FB54-453B-B3E3-2004E9581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A30AC-6BF2-4312-AF5E-372C487B8E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222E05-60E3-483A-8A6F-B9267C751D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0247B8-9A59-4071-A12A-5F02A640A59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2DD75E0-B604-470D-B3D7-253EC041F471}"/>
              </a:ext>
            </a:extLst>
          </p:cNvPr>
          <p:cNvSpPr>
            <a:spLocks noGrp="1"/>
          </p:cNvSpPr>
          <p:nvPr>
            <p:ph type="ftr" sz="quarter" idx="11"/>
          </p:nvPr>
        </p:nvSpPr>
        <p:spPr/>
        <p:txBody>
          <a:bodyPr/>
          <a:lstStyle/>
          <a:p>
            <a:r>
              <a:rPr lang="en-US"/>
              <a:t>October 1, 2020</a:t>
            </a:r>
          </a:p>
        </p:txBody>
      </p:sp>
      <p:sp>
        <p:nvSpPr>
          <p:cNvPr id="7" name="Slide Number Placeholder 6">
            <a:extLst>
              <a:ext uri="{FF2B5EF4-FFF2-40B4-BE49-F238E27FC236}">
                <a16:creationId xmlns:a16="http://schemas.microsoft.com/office/drawing/2014/main" id="{5EB47E8A-DDC6-4B98-AE63-0D5E7D276798}"/>
              </a:ext>
            </a:extLst>
          </p:cNvPr>
          <p:cNvSpPr>
            <a:spLocks noGrp="1"/>
          </p:cNvSpPr>
          <p:nvPr>
            <p:ph type="sldNum" sz="quarter" idx="12"/>
          </p:nvPr>
        </p:nvSpPr>
        <p:spPr/>
        <p:txBody>
          <a:bodyPr/>
          <a:lstStyle/>
          <a:p>
            <a:fld id="{80845E99-662F-4014-8430-82C62712351D}" type="slidenum">
              <a:rPr lang="en-US" smtClean="0"/>
              <a:t>‹#›</a:t>
            </a:fld>
            <a:endParaRPr lang="en-US"/>
          </a:p>
        </p:txBody>
      </p:sp>
    </p:spTree>
    <p:extLst>
      <p:ext uri="{BB962C8B-B14F-4D97-AF65-F5344CB8AC3E}">
        <p14:creationId xmlns:p14="http://schemas.microsoft.com/office/powerpoint/2010/main" val="34521828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chemeClr val="lt1"/>
        </a:solidFill>
        <a:effectLst/>
      </p:bgPr>
    </p:bg>
    <p:spTree>
      <p:nvGrpSpPr>
        <p:cNvPr id="1" name="Shape 16"/>
        <p:cNvGrpSpPr/>
        <p:nvPr/>
      </p:nvGrpSpPr>
      <p:grpSpPr>
        <a:xfrm>
          <a:off x="0" y="0"/>
          <a:ext cx="0" cy="0"/>
          <a:chOff x="0" y="0"/>
          <a:chExt cx="0" cy="0"/>
        </a:xfrm>
      </p:grpSpPr>
      <p:pic>
        <p:nvPicPr>
          <p:cNvPr id="17" name="Google Shape;17;p15" descr="Research Services power point text slide 1&#10;&#10;National Archives eagle logo and Research Serivces logo with vertical line separating, in black on gray bar in header. &quot;National Archives and Records Administration&quot; in white text in blue horizontal bar in the footer."/>
          <p:cNvPicPr preferRelativeResize="0"/>
          <p:nvPr/>
        </p:nvPicPr>
        <p:blipFill rotWithShape="1">
          <a:blip r:embed="rId2">
            <a:alphaModFix/>
          </a:blip>
          <a:srcRect/>
          <a:stretch/>
        </p:blipFill>
        <p:spPr>
          <a:xfrm>
            <a:off x="384" y="216"/>
            <a:ext cx="12191616" cy="6857784"/>
          </a:xfrm>
          <a:prstGeom prst="rect">
            <a:avLst/>
          </a:prstGeom>
          <a:noFill/>
          <a:ln>
            <a:noFill/>
          </a:ln>
        </p:spPr>
      </p:pic>
      <p:sp>
        <p:nvSpPr>
          <p:cNvPr id="18" name="Google Shape;18;p15"/>
          <p:cNvSpPr txBox="1">
            <a:spLocks noGrp="1"/>
          </p:cNvSpPr>
          <p:nvPr>
            <p:ph type="body" idx="1"/>
          </p:nvPr>
        </p:nvSpPr>
        <p:spPr>
          <a:xfrm>
            <a:off x="2957209" y="414340"/>
            <a:ext cx="9010955" cy="566737"/>
          </a:xfrm>
          <a:prstGeom prst="rect">
            <a:avLst/>
          </a:prstGeom>
          <a:noFill/>
          <a:ln>
            <a:noFill/>
          </a:ln>
        </p:spPr>
        <p:txBody>
          <a:bodyPr spcFirstLastPara="1" wrap="square" lIns="68550" tIns="34275" rIns="68550" bIns="34275" anchor="t" anchorCtr="0">
            <a:noAutofit/>
          </a:bodyPr>
          <a:lstStyle>
            <a:lvl1pPr marL="609585" marR="0" lvl="0" indent="-304792" algn="ctr">
              <a:lnSpc>
                <a:spcPct val="90000"/>
              </a:lnSpc>
              <a:spcBef>
                <a:spcPts val="1000"/>
              </a:spcBef>
              <a:spcAft>
                <a:spcPts val="0"/>
              </a:spcAft>
              <a:buClr>
                <a:schemeClr val="dk1"/>
              </a:buClr>
              <a:buSzPts val="3600"/>
              <a:buFont typeface="Arial"/>
              <a:buNone/>
              <a:defRPr sz="3600" b="0" i="0" u="none" strike="noStrike" cap="none">
                <a:solidFill>
                  <a:schemeClr val="dk1"/>
                </a:solidFill>
                <a:latin typeface="Merriweather"/>
                <a:ea typeface="Merriweather"/>
                <a:cs typeface="Merriweather"/>
                <a:sym typeface="Merriweather"/>
              </a:defRPr>
            </a:lvl1pPr>
            <a:lvl2pPr marL="1219170" marR="0" lvl="1" indent="-507987"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828754" marR="0" lvl="2" indent="-474121"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2438339" marR="0" lvl="3"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4pPr>
            <a:lvl5pPr marL="3047924" marR="0" lvl="4"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5pPr>
            <a:lvl6pPr marL="3657509" marR="0" lvl="5"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6pPr>
            <a:lvl7pPr marL="4267093" marR="0" lvl="6"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7pPr>
            <a:lvl8pPr marL="4876678" marR="0" lvl="7"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8pPr>
            <a:lvl9pPr marL="5486263" marR="0" lvl="8"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9" name="Google Shape;19;p15"/>
          <p:cNvSpPr>
            <a:spLocks noGrp="1"/>
          </p:cNvSpPr>
          <p:nvPr>
            <p:ph type="pic" idx="2"/>
          </p:nvPr>
        </p:nvSpPr>
        <p:spPr>
          <a:xfrm>
            <a:off x="473077" y="1535114"/>
            <a:ext cx="5086804" cy="3787881"/>
          </a:xfrm>
          <a:prstGeom prst="rect">
            <a:avLst/>
          </a:prstGeom>
          <a:noFill/>
          <a:ln>
            <a:noFill/>
          </a:ln>
        </p:spPr>
        <p:txBody>
          <a:bodyPr spcFirstLastPara="1" wrap="square" lIns="68550" tIns="34275" rIns="68550" bIns="34275"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0" name="Google Shape;20;p15"/>
          <p:cNvSpPr txBox="1">
            <a:spLocks noGrp="1"/>
          </p:cNvSpPr>
          <p:nvPr>
            <p:ph type="body" idx="3"/>
          </p:nvPr>
        </p:nvSpPr>
        <p:spPr>
          <a:xfrm>
            <a:off x="6149601" y="1536828"/>
            <a:ext cx="5453063" cy="3787775"/>
          </a:xfrm>
          <a:prstGeom prst="rect">
            <a:avLst/>
          </a:prstGeom>
          <a:noFill/>
          <a:ln>
            <a:noFill/>
          </a:ln>
        </p:spPr>
        <p:txBody>
          <a:bodyPr spcFirstLastPara="1" wrap="square" lIns="68550" tIns="34275" rIns="68550" bIns="34275" anchor="t" anchorCtr="0">
            <a:noAutofit/>
          </a:bodyPr>
          <a:lstStyle>
            <a:lvl1pPr marL="609585" marR="0" lvl="0" indent="-304792" algn="ctr">
              <a:lnSpc>
                <a:spcPct val="90000"/>
              </a:lnSpc>
              <a:spcBef>
                <a:spcPts val="1000"/>
              </a:spcBef>
              <a:spcAft>
                <a:spcPts val="0"/>
              </a:spcAft>
              <a:buClr>
                <a:schemeClr val="dk1"/>
              </a:buClr>
              <a:buSzPts val="2800"/>
              <a:buFont typeface="Arial"/>
              <a:buNone/>
              <a:defRPr sz="2800" b="0" i="0" u="none" strike="noStrike" cap="none">
                <a:solidFill>
                  <a:schemeClr val="dk1"/>
                </a:solidFill>
                <a:latin typeface="Source Sans Pro"/>
                <a:ea typeface="Source Sans Pro"/>
                <a:cs typeface="Source Sans Pro"/>
                <a:sym typeface="Source Sans Pro"/>
              </a:defRPr>
            </a:lvl1pPr>
            <a:lvl2pPr marL="1219170" marR="0" lvl="1" indent="-507987"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828754" marR="0" lvl="2" indent="-474121"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2438339" marR="0" lvl="3"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4pPr>
            <a:lvl5pPr marL="3047924" marR="0" lvl="4"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5pPr>
            <a:lvl6pPr marL="3657509" marR="0" lvl="5"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6pPr>
            <a:lvl7pPr marL="4267093" marR="0" lvl="6"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7pPr>
            <a:lvl8pPr marL="4876678" marR="0" lvl="7"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8pPr>
            <a:lvl9pPr marL="5486263" marR="0" lvl="8"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596086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1"/>
        <p:cNvGrpSpPr/>
        <p:nvPr/>
      </p:nvGrpSpPr>
      <p:grpSpPr>
        <a:xfrm>
          <a:off x="0" y="0"/>
          <a:ext cx="0" cy="0"/>
          <a:chOff x="0" y="0"/>
          <a:chExt cx="0" cy="0"/>
        </a:xfrm>
      </p:grpSpPr>
      <p:pic>
        <p:nvPicPr>
          <p:cNvPr id="22" name="Google Shape;22;p16" descr="Research Services power point text slide 2&#10;&#10;National Archives eagle logo and Research Serivces logo with horizontal line separating, in black on white vertical bar on the left side. Large blue block on the right side and National Archives and Records Administration text in black on the footer.&#10;"/>
          <p:cNvPicPr preferRelativeResize="0"/>
          <p:nvPr/>
        </p:nvPicPr>
        <p:blipFill rotWithShape="1">
          <a:blip r:embed="rId2">
            <a:alphaModFix/>
          </a:blip>
          <a:srcRect/>
          <a:stretch/>
        </p:blipFill>
        <p:spPr>
          <a:xfrm>
            <a:off x="1" y="432"/>
            <a:ext cx="12191236" cy="6857569"/>
          </a:xfrm>
          <a:prstGeom prst="rect">
            <a:avLst/>
          </a:prstGeom>
          <a:noFill/>
          <a:ln>
            <a:noFill/>
          </a:ln>
        </p:spPr>
      </p:pic>
      <p:sp>
        <p:nvSpPr>
          <p:cNvPr id="23" name="Google Shape;23;p16"/>
          <p:cNvSpPr txBox="1">
            <a:spLocks noGrp="1"/>
          </p:cNvSpPr>
          <p:nvPr>
            <p:ph type="body" idx="1"/>
          </p:nvPr>
        </p:nvSpPr>
        <p:spPr>
          <a:xfrm>
            <a:off x="3609051" y="2571751"/>
            <a:ext cx="8372475" cy="571500"/>
          </a:xfrm>
          <a:prstGeom prst="rect">
            <a:avLst/>
          </a:prstGeom>
          <a:noFill/>
          <a:ln>
            <a:noFill/>
          </a:ln>
        </p:spPr>
        <p:txBody>
          <a:bodyPr spcFirstLastPara="1" wrap="square" lIns="68550" tIns="34275" rIns="68550" bIns="34275" anchor="t" anchorCtr="0">
            <a:noAutofit/>
          </a:bodyPr>
          <a:lstStyle>
            <a:lvl1pPr marL="609585" marR="0" lvl="0" indent="-304792" algn="ctr">
              <a:lnSpc>
                <a:spcPct val="90000"/>
              </a:lnSpc>
              <a:spcBef>
                <a:spcPts val="1000"/>
              </a:spcBef>
              <a:spcAft>
                <a:spcPts val="0"/>
              </a:spcAft>
              <a:buClr>
                <a:schemeClr val="lt1"/>
              </a:buClr>
              <a:buSzPts val="3600"/>
              <a:buFont typeface="Arial"/>
              <a:buNone/>
              <a:defRPr sz="3600" b="0" i="0" u="none" strike="noStrike" cap="none">
                <a:solidFill>
                  <a:schemeClr val="lt1"/>
                </a:solidFill>
                <a:latin typeface="Merriweather"/>
                <a:ea typeface="Merriweather"/>
                <a:cs typeface="Merriweather"/>
                <a:sym typeface="Merriweather"/>
              </a:defRPr>
            </a:lvl1pPr>
            <a:lvl2pPr marL="1219170" marR="0" lvl="1" indent="-507987"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828754" marR="0" lvl="2" indent="-474121"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2438339" marR="0" lvl="3"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4pPr>
            <a:lvl5pPr marL="3047924" marR="0" lvl="4"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5pPr>
            <a:lvl6pPr marL="3657509" marR="0" lvl="5"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6pPr>
            <a:lvl7pPr marL="4267093" marR="0" lvl="6"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7pPr>
            <a:lvl8pPr marL="4876678" marR="0" lvl="7"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8pPr>
            <a:lvl9pPr marL="5486263" marR="0" lvl="8"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4" name="Google Shape;24;p16"/>
          <p:cNvSpPr txBox="1">
            <a:spLocks noGrp="1"/>
          </p:cNvSpPr>
          <p:nvPr>
            <p:ph type="body" idx="2"/>
          </p:nvPr>
        </p:nvSpPr>
        <p:spPr>
          <a:xfrm>
            <a:off x="5052087" y="3581401"/>
            <a:ext cx="5486400" cy="447675"/>
          </a:xfrm>
          <a:prstGeom prst="rect">
            <a:avLst/>
          </a:prstGeom>
          <a:noFill/>
          <a:ln>
            <a:noFill/>
          </a:ln>
        </p:spPr>
        <p:txBody>
          <a:bodyPr spcFirstLastPara="1" wrap="square" lIns="68550" tIns="34275" rIns="68550" bIns="34275" anchor="t" anchorCtr="0">
            <a:noAutofit/>
          </a:bodyPr>
          <a:lstStyle>
            <a:lvl1pPr marL="609585" marR="0" lvl="0" indent="-304792" algn="ctr">
              <a:lnSpc>
                <a:spcPct val="90000"/>
              </a:lnSpc>
              <a:spcBef>
                <a:spcPts val="1000"/>
              </a:spcBef>
              <a:spcAft>
                <a:spcPts val="0"/>
              </a:spcAft>
              <a:buClr>
                <a:schemeClr val="lt1"/>
              </a:buClr>
              <a:buSzPts val="2400"/>
              <a:buFont typeface="Arial"/>
              <a:buNone/>
              <a:defRPr sz="2400" b="0" i="0" u="none" strike="noStrike" cap="none">
                <a:solidFill>
                  <a:schemeClr val="lt1"/>
                </a:solidFill>
                <a:latin typeface="Merriweather"/>
                <a:ea typeface="Merriweather"/>
                <a:cs typeface="Merriweather"/>
                <a:sym typeface="Merriweather"/>
              </a:defRPr>
            </a:lvl1pPr>
            <a:lvl2pPr marL="1219170" marR="0" lvl="1" indent="-507987"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828754" marR="0" lvl="2" indent="-474121"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2438339" marR="0" lvl="3"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4pPr>
            <a:lvl5pPr marL="3047924" marR="0" lvl="4"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5pPr>
            <a:lvl6pPr marL="3657509" marR="0" lvl="5"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6pPr>
            <a:lvl7pPr marL="4267093" marR="0" lvl="6"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7pPr>
            <a:lvl8pPr marL="4876678" marR="0" lvl="7"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8pPr>
            <a:lvl9pPr marL="5486263" marR="0" lvl="8"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5" name="Google Shape;25;p16"/>
          <p:cNvSpPr txBox="1">
            <a:spLocks noGrp="1"/>
          </p:cNvSpPr>
          <p:nvPr>
            <p:ph type="body" idx="3"/>
          </p:nvPr>
        </p:nvSpPr>
        <p:spPr>
          <a:xfrm>
            <a:off x="5052087" y="4276727"/>
            <a:ext cx="5486400" cy="304800"/>
          </a:xfrm>
          <a:prstGeom prst="rect">
            <a:avLst/>
          </a:prstGeom>
          <a:noFill/>
          <a:ln>
            <a:noFill/>
          </a:ln>
        </p:spPr>
        <p:txBody>
          <a:bodyPr spcFirstLastPara="1" wrap="square" lIns="68550" tIns="34275" rIns="68550" bIns="34275" anchor="t" anchorCtr="0">
            <a:noAutofit/>
          </a:bodyPr>
          <a:lstStyle>
            <a:lvl1pPr marL="609585" marR="0" lvl="0" indent="-304792" algn="ctr">
              <a:lnSpc>
                <a:spcPct val="90000"/>
              </a:lnSpc>
              <a:spcBef>
                <a:spcPts val="1000"/>
              </a:spcBef>
              <a:spcAft>
                <a:spcPts val="0"/>
              </a:spcAft>
              <a:buClr>
                <a:schemeClr val="lt1"/>
              </a:buClr>
              <a:buSzPts val="1400"/>
              <a:buFont typeface="Arial"/>
              <a:buNone/>
              <a:defRPr sz="1467" b="0" i="0" u="none" strike="noStrike" cap="none">
                <a:solidFill>
                  <a:schemeClr val="lt1"/>
                </a:solidFill>
                <a:latin typeface="Merriweather"/>
                <a:ea typeface="Merriweather"/>
                <a:cs typeface="Merriweather"/>
                <a:sym typeface="Merriweather"/>
              </a:defRPr>
            </a:lvl1pPr>
            <a:lvl2pPr marL="1219170" marR="0" lvl="1" indent="-507987"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828754" marR="0" lvl="2" indent="-474121"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2438339" marR="0" lvl="3"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4pPr>
            <a:lvl5pPr marL="3047924" marR="0" lvl="4"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5pPr>
            <a:lvl6pPr marL="3657509" marR="0" lvl="5"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6pPr>
            <a:lvl7pPr marL="4267093" marR="0" lvl="6"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7pPr>
            <a:lvl8pPr marL="4876678" marR="0" lvl="7"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8pPr>
            <a:lvl9pPr marL="5486263" marR="0" lvl="8"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576937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ga00f6b7b55_0_462"/>
          <p:cNvSpPr txBox="1">
            <a:spLocks noGrp="1"/>
          </p:cNvSpPr>
          <p:nvPr>
            <p:ph type="title"/>
          </p:nvPr>
        </p:nvSpPr>
        <p:spPr>
          <a:xfrm>
            <a:off x="609600" y="274637"/>
            <a:ext cx="9956800" cy="1143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lt2"/>
              </a:buClr>
              <a:buSzPts val="3000"/>
              <a:buFont typeface="Century Schoolbook"/>
              <a:buNone/>
              <a:defRPr sz="4000" b="0" i="0" u="none" strike="noStrike" cap="small">
                <a:solidFill>
                  <a:schemeClr val="lt2"/>
                </a:solidFill>
                <a:latin typeface="Century Schoolbook"/>
                <a:ea typeface="Century Schoolbook"/>
                <a:cs typeface="Century Schoolbook"/>
                <a:sym typeface="Century Schoolbook"/>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
        <p:nvSpPr>
          <p:cNvPr id="28" name="Google Shape;28;ga00f6b7b55_0_462"/>
          <p:cNvSpPr txBox="1">
            <a:spLocks noGrp="1"/>
          </p:cNvSpPr>
          <p:nvPr>
            <p:ph type="dt" idx="10"/>
          </p:nvPr>
        </p:nvSpPr>
        <p:spPr>
          <a:xfrm rot="5400000">
            <a:off x="10454512" y="1018035"/>
            <a:ext cx="2012000" cy="5120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600">
                <a:solidFill>
                  <a:schemeClr val="lt2"/>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2400" b="0" i="0" u="none" strike="noStrike" cap="none">
                <a:solidFill>
                  <a:schemeClr val="lt1"/>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2400" b="0" i="0" u="none" strike="noStrike" cap="none">
                <a:solidFill>
                  <a:schemeClr val="lt1"/>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2400" b="0" i="0" u="none" strike="noStrike" cap="none">
                <a:solidFill>
                  <a:schemeClr val="lt1"/>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2400" b="0" i="0" u="none" strike="noStrike" cap="none">
                <a:solidFill>
                  <a:schemeClr val="lt1"/>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2400" b="0" i="0" u="none" strike="noStrike" cap="none">
                <a:solidFill>
                  <a:schemeClr val="lt1"/>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2400" b="0" i="0" u="none" strike="noStrike" cap="none">
                <a:solidFill>
                  <a:schemeClr val="lt1"/>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24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9" name="Google Shape;29;ga00f6b7b55_0_462"/>
          <p:cNvSpPr txBox="1">
            <a:spLocks noGrp="1"/>
          </p:cNvSpPr>
          <p:nvPr>
            <p:ph type="sldNum" idx="12"/>
          </p:nvPr>
        </p:nvSpPr>
        <p:spPr>
          <a:xfrm>
            <a:off x="10838688" y="5734051"/>
            <a:ext cx="812800" cy="5212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867" b="1">
                <a:solidFill>
                  <a:srgbClr val="FFFFFF"/>
                </a:solidFill>
                <a:latin typeface="Century Schoolbook"/>
                <a:ea typeface="Century Schoolbook"/>
                <a:cs typeface="Century Schoolbook"/>
                <a:sym typeface="Century Schoolbook"/>
              </a:defRPr>
            </a:lvl1pPr>
            <a:lvl2pPr marL="0" marR="0" lvl="1" indent="0" algn="ctr" rtl="0">
              <a:spcBef>
                <a:spcPts val="0"/>
              </a:spcBef>
              <a:buNone/>
              <a:defRPr sz="1867" b="1">
                <a:solidFill>
                  <a:srgbClr val="FFFFFF"/>
                </a:solidFill>
                <a:latin typeface="Century Schoolbook"/>
                <a:ea typeface="Century Schoolbook"/>
                <a:cs typeface="Century Schoolbook"/>
                <a:sym typeface="Century Schoolbook"/>
              </a:defRPr>
            </a:lvl2pPr>
            <a:lvl3pPr marL="0" marR="0" lvl="2" indent="0" algn="ctr" rtl="0">
              <a:spcBef>
                <a:spcPts val="0"/>
              </a:spcBef>
              <a:buNone/>
              <a:defRPr sz="1867" b="1">
                <a:solidFill>
                  <a:srgbClr val="FFFFFF"/>
                </a:solidFill>
                <a:latin typeface="Century Schoolbook"/>
                <a:ea typeface="Century Schoolbook"/>
                <a:cs typeface="Century Schoolbook"/>
                <a:sym typeface="Century Schoolbook"/>
              </a:defRPr>
            </a:lvl3pPr>
            <a:lvl4pPr marL="0" marR="0" lvl="3" indent="0" algn="ctr" rtl="0">
              <a:spcBef>
                <a:spcPts val="0"/>
              </a:spcBef>
              <a:buNone/>
              <a:defRPr sz="1867" b="1">
                <a:solidFill>
                  <a:srgbClr val="FFFFFF"/>
                </a:solidFill>
                <a:latin typeface="Century Schoolbook"/>
                <a:ea typeface="Century Schoolbook"/>
                <a:cs typeface="Century Schoolbook"/>
                <a:sym typeface="Century Schoolbook"/>
              </a:defRPr>
            </a:lvl4pPr>
            <a:lvl5pPr marL="0" marR="0" lvl="4" indent="0" algn="ctr" rtl="0">
              <a:spcBef>
                <a:spcPts val="0"/>
              </a:spcBef>
              <a:buNone/>
              <a:defRPr sz="1867" b="1">
                <a:solidFill>
                  <a:srgbClr val="FFFFFF"/>
                </a:solidFill>
                <a:latin typeface="Century Schoolbook"/>
                <a:ea typeface="Century Schoolbook"/>
                <a:cs typeface="Century Schoolbook"/>
                <a:sym typeface="Century Schoolbook"/>
              </a:defRPr>
            </a:lvl5pPr>
            <a:lvl6pPr marL="0" marR="0" lvl="5" indent="0" algn="ctr" rtl="0">
              <a:spcBef>
                <a:spcPts val="0"/>
              </a:spcBef>
              <a:buNone/>
              <a:defRPr sz="1867" b="1">
                <a:solidFill>
                  <a:srgbClr val="FFFFFF"/>
                </a:solidFill>
                <a:latin typeface="Century Schoolbook"/>
                <a:ea typeface="Century Schoolbook"/>
                <a:cs typeface="Century Schoolbook"/>
                <a:sym typeface="Century Schoolbook"/>
              </a:defRPr>
            </a:lvl6pPr>
            <a:lvl7pPr marL="0" marR="0" lvl="6" indent="0" algn="ctr" rtl="0">
              <a:spcBef>
                <a:spcPts val="0"/>
              </a:spcBef>
              <a:buNone/>
              <a:defRPr sz="1867" b="1">
                <a:solidFill>
                  <a:srgbClr val="FFFFFF"/>
                </a:solidFill>
                <a:latin typeface="Century Schoolbook"/>
                <a:ea typeface="Century Schoolbook"/>
                <a:cs typeface="Century Schoolbook"/>
                <a:sym typeface="Century Schoolbook"/>
              </a:defRPr>
            </a:lvl7pPr>
            <a:lvl8pPr marL="0" marR="0" lvl="7" indent="0" algn="ctr" rtl="0">
              <a:spcBef>
                <a:spcPts val="0"/>
              </a:spcBef>
              <a:buNone/>
              <a:defRPr sz="1867" b="1">
                <a:solidFill>
                  <a:srgbClr val="FFFFFF"/>
                </a:solidFill>
                <a:latin typeface="Century Schoolbook"/>
                <a:ea typeface="Century Schoolbook"/>
                <a:cs typeface="Century Schoolbook"/>
                <a:sym typeface="Century Schoolbook"/>
              </a:defRPr>
            </a:lvl8pPr>
            <a:lvl9pPr marL="0" marR="0" lvl="8" indent="0" algn="ctr" rtl="0">
              <a:spcBef>
                <a:spcPts val="0"/>
              </a:spcBef>
              <a:buNone/>
              <a:defRPr sz="1867" b="1">
                <a:solidFill>
                  <a:srgbClr val="FFFFFF"/>
                </a:solidFill>
                <a:latin typeface="Century Schoolbook"/>
                <a:ea typeface="Century Schoolbook"/>
                <a:cs typeface="Century Schoolbook"/>
                <a:sym typeface="Century Schoolbook"/>
              </a:defRPr>
            </a:lvl9pPr>
          </a:lstStyle>
          <a:p>
            <a:fld id="{00000000-1234-1234-1234-123412341234}" type="slidenum">
              <a:rPr lang="en-US" smtClean="0"/>
              <a:pPr/>
              <a:t>‹#›</a:t>
            </a:fld>
            <a:endParaRPr lang="en-US"/>
          </a:p>
        </p:txBody>
      </p:sp>
      <p:sp>
        <p:nvSpPr>
          <p:cNvPr id="30" name="Google Shape;30;ga00f6b7b55_0_462"/>
          <p:cNvSpPr txBox="1">
            <a:spLocks noGrp="1"/>
          </p:cNvSpPr>
          <p:nvPr>
            <p:ph type="ftr" idx="11"/>
          </p:nvPr>
        </p:nvSpPr>
        <p:spPr>
          <a:xfrm rot="5400000">
            <a:off x="9853688" y="3676320"/>
            <a:ext cx="3200400" cy="487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chemeClr val="lt2"/>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2400" b="0" i="0" u="none" strike="noStrike" cap="none">
                <a:solidFill>
                  <a:schemeClr val="lt1"/>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2400" b="0" i="0" u="none" strike="noStrike" cap="none">
                <a:solidFill>
                  <a:schemeClr val="lt1"/>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2400" b="0" i="0" u="none" strike="noStrike" cap="none">
                <a:solidFill>
                  <a:schemeClr val="lt1"/>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2400" b="0" i="0" u="none" strike="noStrike" cap="none">
                <a:solidFill>
                  <a:schemeClr val="lt1"/>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2400" b="0" i="0" u="none" strike="noStrike" cap="none">
                <a:solidFill>
                  <a:schemeClr val="lt1"/>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2400" b="0" i="0" u="none" strike="noStrike" cap="none">
                <a:solidFill>
                  <a:schemeClr val="lt1"/>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2400" b="0" i="0" u="none" strike="noStrike" cap="none">
                <a:solidFill>
                  <a:schemeClr val="lt1"/>
                </a:solidFill>
                <a:latin typeface="Century Schoolbook"/>
                <a:ea typeface="Century Schoolbook"/>
                <a:cs typeface="Century Schoolbook"/>
                <a:sym typeface="Century Schoolbook"/>
              </a:defRPr>
            </a:lvl9pPr>
          </a:lstStyle>
          <a:p>
            <a:endParaRPr/>
          </a:p>
        </p:txBody>
      </p:sp>
    </p:spTree>
    <p:extLst>
      <p:ext uri="{BB962C8B-B14F-4D97-AF65-F5344CB8AC3E}">
        <p14:creationId xmlns:p14="http://schemas.microsoft.com/office/powerpoint/2010/main" val="1737010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8A5C9-B388-4D27-9B26-8DF22D2489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98DDD6-5966-41D0-8881-4EB87C4391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86AEB9-3E6C-4B52-BCDC-9A7EC24D73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00D88D-C0CE-4251-BB24-F7FB06EEFB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7FA920-6DD3-41C2-BE76-6975052CE4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57511D-1AA6-4B5B-8568-E85066C01AE9}"/>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87C01AF-418C-47F6-B93B-28D91BA5C367}"/>
              </a:ext>
            </a:extLst>
          </p:cNvPr>
          <p:cNvSpPr>
            <a:spLocks noGrp="1"/>
          </p:cNvSpPr>
          <p:nvPr>
            <p:ph type="ftr" sz="quarter" idx="11"/>
          </p:nvPr>
        </p:nvSpPr>
        <p:spPr/>
        <p:txBody>
          <a:bodyPr/>
          <a:lstStyle/>
          <a:p>
            <a:r>
              <a:rPr lang="en-US"/>
              <a:t>October 1, 2020</a:t>
            </a:r>
          </a:p>
        </p:txBody>
      </p:sp>
      <p:sp>
        <p:nvSpPr>
          <p:cNvPr id="9" name="Slide Number Placeholder 8">
            <a:extLst>
              <a:ext uri="{FF2B5EF4-FFF2-40B4-BE49-F238E27FC236}">
                <a16:creationId xmlns:a16="http://schemas.microsoft.com/office/drawing/2014/main" id="{34D723A6-4938-4EC9-83D1-E97E3949A552}"/>
              </a:ext>
            </a:extLst>
          </p:cNvPr>
          <p:cNvSpPr>
            <a:spLocks noGrp="1"/>
          </p:cNvSpPr>
          <p:nvPr>
            <p:ph type="sldNum" sz="quarter" idx="12"/>
          </p:nvPr>
        </p:nvSpPr>
        <p:spPr/>
        <p:txBody>
          <a:bodyPr/>
          <a:lstStyle/>
          <a:p>
            <a:fld id="{80845E99-662F-4014-8430-82C62712351D}" type="slidenum">
              <a:rPr lang="en-US" smtClean="0"/>
              <a:t>‹#›</a:t>
            </a:fld>
            <a:endParaRPr lang="en-US"/>
          </a:p>
        </p:txBody>
      </p:sp>
    </p:spTree>
    <p:extLst>
      <p:ext uri="{BB962C8B-B14F-4D97-AF65-F5344CB8AC3E}">
        <p14:creationId xmlns:p14="http://schemas.microsoft.com/office/powerpoint/2010/main" val="874060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86EBD-2A3D-4374-A432-B26325C559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F35087-834D-4991-BBBF-FF7CDADD734D}"/>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8D0E769-A5EB-4E6B-90FC-EC95E93781DD}"/>
              </a:ext>
            </a:extLst>
          </p:cNvPr>
          <p:cNvSpPr>
            <a:spLocks noGrp="1"/>
          </p:cNvSpPr>
          <p:nvPr>
            <p:ph type="ftr" sz="quarter" idx="11"/>
          </p:nvPr>
        </p:nvSpPr>
        <p:spPr/>
        <p:txBody>
          <a:bodyPr/>
          <a:lstStyle/>
          <a:p>
            <a:r>
              <a:rPr lang="en-US"/>
              <a:t>October 1, 2020</a:t>
            </a:r>
          </a:p>
        </p:txBody>
      </p:sp>
      <p:sp>
        <p:nvSpPr>
          <p:cNvPr id="5" name="Slide Number Placeholder 4">
            <a:extLst>
              <a:ext uri="{FF2B5EF4-FFF2-40B4-BE49-F238E27FC236}">
                <a16:creationId xmlns:a16="http://schemas.microsoft.com/office/drawing/2014/main" id="{17057167-7A27-4581-A639-A44CD59410C5}"/>
              </a:ext>
            </a:extLst>
          </p:cNvPr>
          <p:cNvSpPr>
            <a:spLocks noGrp="1"/>
          </p:cNvSpPr>
          <p:nvPr>
            <p:ph type="sldNum" sz="quarter" idx="12"/>
          </p:nvPr>
        </p:nvSpPr>
        <p:spPr/>
        <p:txBody>
          <a:bodyPr/>
          <a:lstStyle/>
          <a:p>
            <a:fld id="{80845E99-662F-4014-8430-82C62712351D}" type="slidenum">
              <a:rPr lang="en-US" smtClean="0"/>
              <a:t>‹#›</a:t>
            </a:fld>
            <a:endParaRPr lang="en-US"/>
          </a:p>
        </p:txBody>
      </p:sp>
    </p:spTree>
    <p:extLst>
      <p:ext uri="{BB962C8B-B14F-4D97-AF65-F5344CB8AC3E}">
        <p14:creationId xmlns:p14="http://schemas.microsoft.com/office/powerpoint/2010/main" val="448011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1D427-9AA1-4598-82B8-6E1A64DD8C9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8298DDFD-17CA-411F-A3CB-AB3B4B3AA3FE}"/>
              </a:ext>
            </a:extLst>
          </p:cNvPr>
          <p:cNvSpPr>
            <a:spLocks noGrp="1"/>
          </p:cNvSpPr>
          <p:nvPr>
            <p:ph type="ftr" sz="quarter" idx="11"/>
          </p:nvPr>
        </p:nvSpPr>
        <p:spPr/>
        <p:txBody>
          <a:bodyPr/>
          <a:lstStyle/>
          <a:p>
            <a:r>
              <a:rPr lang="en-US"/>
              <a:t>October 1, 2020</a:t>
            </a:r>
          </a:p>
        </p:txBody>
      </p:sp>
      <p:sp>
        <p:nvSpPr>
          <p:cNvPr id="4" name="Slide Number Placeholder 3">
            <a:extLst>
              <a:ext uri="{FF2B5EF4-FFF2-40B4-BE49-F238E27FC236}">
                <a16:creationId xmlns:a16="http://schemas.microsoft.com/office/drawing/2014/main" id="{C652B304-BCD0-4CE9-A3D1-CD49324CEBE6}"/>
              </a:ext>
            </a:extLst>
          </p:cNvPr>
          <p:cNvSpPr>
            <a:spLocks noGrp="1"/>
          </p:cNvSpPr>
          <p:nvPr>
            <p:ph type="sldNum" sz="quarter" idx="12"/>
          </p:nvPr>
        </p:nvSpPr>
        <p:spPr/>
        <p:txBody>
          <a:bodyPr/>
          <a:lstStyle/>
          <a:p>
            <a:fld id="{80845E99-662F-4014-8430-82C62712351D}" type="slidenum">
              <a:rPr lang="en-US" smtClean="0"/>
              <a:t>‹#›</a:t>
            </a:fld>
            <a:endParaRPr lang="en-US"/>
          </a:p>
        </p:txBody>
      </p:sp>
    </p:spTree>
    <p:extLst>
      <p:ext uri="{BB962C8B-B14F-4D97-AF65-F5344CB8AC3E}">
        <p14:creationId xmlns:p14="http://schemas.microsoft.com/office/powerpoint/2010/main" val="2200274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D6034-2B04-4F61-ADA8-B601B5FEB9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D277AB-69B7-48CC-92B1-6C4AE86699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D47F81-E59F-4BFB-8D82-FA409A861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A98616-17E8-4321-9B07-0C7563E5596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311B1D2-A3F9-44C0-9863-4A39E9B011B0}"/>
              </a:ext>
            </a:extLst>
          </p:cNvPr>
          <p:cNvSpPr>
            <a:spLocks noGrp="1"/>
          </p:cNvSpPr>
          <p:nvPr>
            <p:ph type="ftr" sz="quarter" idx="11"/>
          </p:nvPr>
        </p:nvSpPr>
        <p:spPr/>
        <p:txBody>
          <a:bodyPr/>
          <a:lstStyle/>
          <a:p>
            <a:r>
              <a:rPr lang="en-US"/>
              <a:t>October 1, 2020</a:t>
            </a:r>
          </a:p>
        </p:txBody>
      </p:sp>
      <p:sp>
        <p:nvSpPr>
          <p:cNvPr id="7" name="Slide Number Placeholder 6">
            <a:extLst>
              <a:ext uri="{FF2B5EF4-FFF2-40B4-BE49-F238E27FC236}">
                <a16:creationId xmlns:a16="http://schemas.microsoft.com/office/drawing/2014/main" id="{0EA78D06-36DC-4E0A-8C4E-9C87027C4FB6}"/>
              </a:ext>
            </a:extLst>
          </p:cNvPr>
          <p:cNvSpPr>
            <a:spLocks noGrp="1"/>
          </p:cNvSpPr>
          <p:nvPr>
            <p:ph type="sldNum" sz="quarter" idx="12"/>
          </p:nvPr>
        </p:nvSpPr>
        <p:spPr/>
        <p:txBody>
          <a:bodyPr/>
          <a:lstStyle/>
          <a:p>
            <a:fld id="{80845E99-662F-4014-8430-82C62712351D}" type="slidenum">
              <a:rPr lang="en-US" smtClean="0"/>
              <a:t>‹#›</a:t>
            </a:fld>
            <a:endParaRPr lang="en-US"/>
          </a:p>
        </p:txBody>
      </p:sp>
    </p:spTree>
    <p:extLst>
      <p:ext uri="{BB962C8B-B14F-4D97-AF65-F5344CB8AC3E}">
        <p14:creationId xmlns:p14="http://schemas.microsoft.com/office/powerpoint/2010/main" val="212833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46ADB-DD63-4C56-AA1F-D80EEFF846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C8E35B-8B61-4A59-8506-110FC207B8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5F4D40-65DA-4843-9271-51FFE170DB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F48861-EDE8-4F6D-A476-8A4B6AE374C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7195840-02CF-4D41-BFF6-63B48CDCBB5D}"/>
              </a:ext>
            </a:extLst>
          </p:cNvPr>
          <p:cNvSpPr>
            <a:spLocks noGrp="1"/>
          </p:cNvSpPr>
          <p:nvPr>
            <p:ph type="ftr" sz="quarter" idx="11"/>
          </p:nvPr>
        </p:nvSpPr>
        <p:spPr/>
        <p:txBody>
          <a:bodyPr/>
          <a:lstStyle/>
          <a:p>
            <a:r>
              <a:rPr lang="en-US"/>
              <a:t>October 1, 2020</a:t>
            </a:r>
          </a:p>
        </p:txBody>
      </p:sp>
      <p:sp>
        <p:nvSpPr>
          <p:cNvPr id="7" name="Slide Number Placeholder 6">
            <a:extLst>
              <a:ext uri="{FF2B5EF4-FFF2-40B4-BE49-F238E27FC236}">
                <a16:creationId xmlns:a16="http://schemas.microsoft.com/office/drawing/2014/main" id="{3B9FA87C-DE66-4200-BFCB-722A2847FA82}"/>
              </a:ext>
            </a:extLst>
          </p:cNvPr>
          <p:cNvSpPr>
            <a:spLocks noGrp="1"/>
          </p:cNvSpPr>
          <p:nvPr>
            <p:ph type="sldNum" sz="quarter" idx="12"/>
          </p:nvPr>
        </p:nvSpPr>
        <p:spPr/>
        <p:txBody>
          <a:bodyPr/>
          <a:lstStyle/>
          <a:p>
            <a:fld id="{80845E99-662F-4014-8430-82C62712351D}" type="slidenum">
              <a:rPr lang="en-US" smtClean="0"/>
              <a:t>‹#›</a:t>
            </a:fld>
            <a:endParaRPr lang="en-US"/>
          </a:p>
        </p:txBody>
      </p:sp>
    </p:spTree>
    <p:extLst>
      <p:ext uri="{BB962C8B-B14F-4D97-AF65-F5344CB8AC3E}">
        <p14:creationId xmlns:p14="http://schemas.microsoft.com/office/powerpoint/2010/main" val="4216559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2.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3.pn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microsoft.com/office/2007/relationships/hdphoto" Target="../media/hdphoto1.wdp"/></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theme" Target="../theme/theme4.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0E6EFC-0912-4D55-8912-701F845B5D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5F16EA-27D8-4E32-BCA5-4CD1F45FAA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7013F9-ED7A-4FEA-B260-6F70CAC15F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EF38DA4E-D94F-450C-AC4E-6249DEC928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October 1, 2020</a:t>
            </a:r>
          </a:p>
        </p:txBody>
      </p:sp>
      <p:sp>
        <p:nvSpPr>
          <p:cNvPr id="6" name="Slide Number Placeholder 5">
            <a:extLst>
              <a:ext uri="{FF2B5EF4-FFF2-40B4-BE49-F238E27FC236}">
                <a16:creationId xmlns:a16="http://schemas.microsoft.com/office/drawing/2014/main" id="{D80C6FA2-0C4E-4479-A5F0-EFA73DC0ED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845E99-662F-4014-8430-82C62712351D}" type="slidenum">
              <a:rPr lang="en-US" smtClean="0"/>
              <a:t>‹#›</a:t>
            </a:fld>
            <a:endParaRPr lang="en-US"/>
          </a:p>
        </p:txBody>
      </p:sp>
    </p:spTree>
    <p:extLst>
      <p:ext uri="{BB962C8B-B14F-4D97-AF65-F5344CB8AC3E}">
        <p14:creationId xmlns:p14="http://schemas.microsoft.com/office/powerpoint/2010/main" val="2851943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4E327BE-7FFC-4EB5-94FD-4A97112582A0}" type="datetimeFigureOut">
              <a:rPr lang="en-US" smtClean="0"/>
              <a:t>10/8/2020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9EEAE32-A1A3-4073-A382-57E8D94CFD84}" type="slidenum">
              <a:rPr lang="en-US" smtClean="0"/>
              <a:t>‹#›</a:t>
            </a:fld>
            <a:endParaRPr lang="en-US"/>
          </a:p>
        </p:txBody>
      </p:sp>
    </p:spTree>
    <p:extLst>
      <p:ext uri="{BB962C8B-B14F-4D97-AF65-F5344CB8AC3E}">
        <p14:creationId xmlns:p14="http://schemas.microsoft.com/office/powerpoint/2010/main" val="28373717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52E37674-C1BA-4107-9B06-6D4CAC3A3DF5}" type="datetimeFigureOut">
              <a:rPr lang="en-US" smtClean="0"/>
              <a:t>10/8/2020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5809967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sldNum="0" hdr="0" ftr="0" dt="0"/>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838200" y="365125"/>
            <a:ext cx="10515600" cy="1325563"/>
          </a:xfrm>
          <a:prstGeom prst="rect">
            <a:avLst/>
          </a:prstGeom>
          <a:noFill/>
          <a:ln>
            <a:noFill/>
          </a:ln>
        </p:spPr>
        <p:txBody>
          <a:bodyPr spcFirstLastPara="1" wrap="square" lIns="68550" tIns="34275" rIns="68550" bIns="34275"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3"/>
          <p:cNvSpPr txBox="1">
            <a:spLocks noGrp="1"/>
          </p:cNvSpPr>
          <p:nvPr>
            <p:ph type="body" idx="1"/>
          </p:nvPr>
        </p:nvSpPr>
        <p:spPr>
          <a:xfrm>
            <a:off x="838200" y="1825625"/>
            <a:ext cx="10515600" cy="4351339"/>
          </a:xfrm>
          <a:prstGeom prst="rect">
            <a:avLst/>
          </a:prstGeom>
          <a:noFill/>
          <a:ln>
            <a:noFill/>
          </a:ln>
        </p:spPr>
        <p:txBody>
          <a:bodyPr spcFirstLastPara="1" wrap="square" lIns="68550" tIns="34275" rIns="68550" bIns="3427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3"/>
          <p:cNvSpPr txBox="1">
            <a:spLocks noGrp="1"/>
          </p:cNvSpPr>
          <p:nvPr>
            <p:ph type="dt" idx="10"/>
          </p:nvPr>
        </p:nvSpPr>
        <p:spPr>
          <a:xfrm>
            <a:off x="838200" y="6356351"/>
            <a:ext cx="2743200" cy="365125"/>
          </a:xfrm>
          <a:prstGeom prst="rect">
            <a:avLst/>
          </a:prstGeom>
          <a:noFill/>
          <a:ln>
            <a:noFill/>
          </a:ln>
        </p:spPr>
        <p:txBody>
          <a:bodyPr spcFirstLastPara="1" wrap="square" lIns="68550" tIns="34275" rIns="68550" bIns="34275"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Calibri"/>
                <a:ea typeface="Calibri"/>
                <a:cs typeface="Calibri"/>
                <a:sym typeface="Calibri"/>
              </a:defRPr>
            </a:lvl9pPr>
          </a:lstStyle>
          <a:p>
            <a:endParaRPr/>
          </a:p>
        </p:txBody>
      </p:sp>
      <p:sp>
        <p:nvSpPr>
          <p:cNvPr id="9" name="Google Shape;9;p13"/>
          <p:cNvSpPr txBox="1">
            <a:spLocks noGrp="1"/>
          </p:cNvSpPr>
          <p:nvPr>
            <p:ph type="ftr" idx="11"/>
          </p:nvPr>
        </p:nvSpPr>
        <p:spPr>
          <a:xfrm>
            <a:off x="4038600" y="6356351"/>
            <a:ext cx="4114800" cy="365125"/>
          </a:xfrm>
          <a:prstGeom prst="rect">
            <a:avLst/>
          </a:prstGeom>
          <a:noFill/>
          <a:ln>
            <a:noFill/>
          </a:ln>
        </p:spPr>
        <p:txBody>
          <a:bodyPr spcFirstLastPara="1" wrap="square" lIns="68550" tIns="34275" rIns="68550" bIns="34275"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Calibri"/>
                <a:ea typeface="Calibri"/>
                <a:cs typeface="Calibri"/>
                <a:sym typeface="Calibri"/>
              </a:defRPr>
            </a:lvl9pPr>
          </a:lstStyle>
          <a:p>
            <a:endParaRPr/>
          </a:p>
        </p:txBody>
      </p:sp>
      <p:sp>
        <p:nvSpPr>
          <p:cNvPr id="10" name="Google Shape;10;p13"/>
          <p:cNvSpPr txBox="1">
            <a:spLocks noGrp="1"/>
          </p:cNvSpPr>
          <p:nvPr>
            <p:ph type="sldNum" idx="12"/>
          </p:nvPr>
        </p:nvSpPr>
        <p:spPr>
          <a:xfrm>
            <a:off x="8610600" y="6356351"/>
            <a:ext cx="2743200" cy="365125"/>
          </a:xfrm>
          <a:prstGeom prst="rect">
            <a:avLst/>
          </a:prstGeom>
          <a:noFill/>
          <a:ln>
            <a:noFill/>
          </a:ln>
        </p:spPr>
        <p:txBody>
          <a:bodyPr spcFirstLastPara="1" wrap="square" lIns="68550" tIns="34275" rIns="68550"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27875638"/>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40.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hyperlink" Target="https://catalog.archives.gov/search?q=111-H&amp;f.parentNaId=24608&amp;f.level=item&amp;sort=naIdSort%20asc" TargetMode="External"/><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mopix@nara.gov" TargetMode="External"/><Relationship Id="rId7" Type="http://schemas.openxmlformats.org/officeDocument/2006/relationships/hyperlink" Target="mailto:Daniel.Rooney@nara.gov" TargetMode="External"/><Relationship Id="rId2" Type="http://schemas.openxmlformats.org/officeDocument/2006/relationships/notesSlide" Target="../notesSlides/notesSlide17.xml"/><Relationship Id="rId1" Type="http://schemas.openxmlformats.org/officeDocument/2006/relationships/slideLayout" Target="../slideLayouts/slideLayout40.xml"/><Relationship Id="rId6" Type="http://schemas.openxmlformats.org/officeDocument/2006/relationships/hyperlink" Target="https://catalog.archives.gov/" TargetMode="External"/><Relationship Id="rId5" Type="http://schemas.openxmlformats.org/officeDocument/2006/relationships/hyperlink" Target="https://unwritten-record.blogs.archives.gov/" TargetMode="External"/><Relationship Id="rId4" Type="http://schemas.openxmlformats.org/officeDocument/2006/relationships/hyperlink" Target="https://www.archives.gov/research/motion-picture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5.xml"/><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4.JP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4.JP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4.JP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4.JP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4.JP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4.JP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4.JP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4.JP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4.JPG"/><Relationship Id="rId1" Type="http://schemas.openxmlformats.org/officeDocument/2006/relationships/slideLayout" Target="../slideLayouts/slideLayout15.xml"/><Relationship Id="rId4" Type="http://schemas.openxmlformats.org/officeDocument/2006/relationships/image" Target="../media/image36.jpg"/></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4.JP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24.JP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39.jpg"/></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24.JP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24.JP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4.JP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24.JP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 Id="rId6" Type="http://schemas.openxmlformats.org/officeDocument/2006/relationships/image" Target="../media/image24.JPG"/><Relationship Id="rId5" Type="http://schemas.openxmlformats.org/officeDocument/2006/relationships/image" Target="../media/image47.pn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JPG"/><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9.jpg"/><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60.jpg"/><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32.xml"/><Relationship Id="rId4" Type="http://schemas.openxmlformats.org/officeDocument/2006/relationships/image" Target="../media/image58.jpg"/></Relationships>
</file>

<file path=ppt/slides/_rels/slide5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31.xml"/><Relationship Id="rId4" Type="http://schemas.openxmlformats.org/officeDocument/2006/relationships/image" Target="../media/image58.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64.jpg"/><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32.xml"/><Relationship Id="rId4" Type="http://schemas.openxmlformats.org/officeDocument/2006/relationships/image" Target="../media/image58.jpg"/></Relationships>
</file>

<file path=ppt/slides/_rels/slide6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31.xml"/><Relationship Id="rId4" Type="http://schemas.openxmlformats.org/officeDocument/2006/relationships/image" Target="../media/image58.jpg"/></Relationships>
</file>

<file path=ppt/slides/_rels/slide6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69.jpg"/><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70.jpg"/><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31.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58.jpg"/></Relationships>
</file>

<file path=ppt/slides/_rels/slide6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75.jpg"/><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32.xml"/><Relationship Id="rId4" Type="http://schemas.openxmlformats.org/officeDocument/2006/relationships/image" Target="../media/image58.jpg"/></Relationships>
</file>

<file path=ppt/slides/_rels/slide68.xml.rels><?xml version="1.0" encoding="UTF-8" standalone="yes"?>
<Relationships xmlns="http://schemas.openxmlformats.org/package/2006/relationships"><Relationship Id="rId3" Type="http://schemas.openxmlformats.org/officeDocument/2006/relationships/hyperlink" Target="https://www.youtube.com/watch?v=zxEgS8V8-ho" TargetMode="External"/><Relationship Id="rId2" Type="http://schemas.openxmlformats.org/officeDocument/2006/relationships/image" Target="../media/image78.png"/><Relationship Id="rId1" Type="http://schemas.openxmlformats.org/officeDocument/2006/relationships/slideLayout" Target="../slideLayouts/slideLayout29.xml"/><Relationship Id="rId4" Type="http://schemas.openxmlformats.org/officeDocument/2006/relationships/image" Target="../media/image58.jpg"/></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2.xml"/><Relationship Id="rId4" Type="http://schemas.openxmlformats.org/officeDocument/2006/relationships/image" Target="../media/image58.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7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31.xml"/><Relationship Id="rId5" Type="http://schemas.openxmlformats.org/officeDocument/2006/relationships/image" Target="../media/image58.jpg"/><Relationship Id="rId4" Type="http://schemas.openxmlformats.org/officeDocument/2006/relationships/image" Target="../media/image83.jpg"/></Relationships>
</file>

<file path=ppt/slides/_rels/slide7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84.jpg"/><Relationship Id="rId1" Type="http://schemas.openxmlformats.org/officeDocument/2006/relationships/slideLayout" Target="../slideLayouts/slideLayout31.xml"/><Relationship Id="rId5" Type="http://schemas.openxmlformats.org/officeDocument/2006/relationships/image" Target="../media/image86.jpg"/><Relationship Id="rId4" Type="http://schemas.openxmlformats.org/officeDocument/2006/relationships/image" Target="../media/image85.jpg"/></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58.jpg"/><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88.PNG"/><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58.jpg"/><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hyperlink" Target="https://www.audacityteam.org/" TargetMode="External"/><Relationship Id="rId2" Type="http://schemas.openxmlformats.org/officeDocument/2006/relationships/hyperlink" Target="mailto:mvaligorsk@pa.gov" TargetMode="External"/><Relationship Id="rId1" Type="http://schemas.openxmlformats.org/officeDocument/2006/relationships/slideLayout" Target="../slideLayouts/slideLayout29.xml"/><Relationship Id="rId6" Type="http://schemas.openxmlformats.org/officeDocument/2006/relationships/hyperlink" Target="https://www.weareavp.com/products/avcc" TargetMode="External"/><Relationship Id="rId5" Type="http://schemas.openxmlformats.org/officeDocument/2006/relationships/hyperlink" Target="https://www.youtube.com/watch?v=zxEgS8V8-ho" TargetMode="External"/><Relationship Id="rId4" Type="http://schemas.openxmlformats.org/officeDocument/2006/relationships/hyperlink" Target="https://clir.wordpress.clir.org/wp-content/uploads/sites/6/pub164.pdf"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4.jpeg"/></Relationships>
</file>

<file path=ppt/slides/_rels/slide78.xml.rels><?xml version="1.0" encoding="UTF-8" standalone="yes"?>
<Relationships xmlns="http://schemas.openxmlformats.org/package/2006/relationships"><Relationship Id="rId3" Type="http://schemas.openxmlformats.org/officeDocument/2006/relationships/hyperlink" Target="https://www.statearchivists.org/programs/cosa-webinar-series/" TargetMode="External"/><Relationship Id="rId2" Type="http://schemas.openxmlformats.org/officeDocument/2006/relationships/hyperlink" Target="https://www.statearchivists.org/programs/state-electronic-records-initiative/seri-webinars/" TargetMode="Externa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1.png"/></Relationships>
</file>

<file path=ppt/slides/_rels/slide7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D8E67F2-F753-4E06-8229-4970A6725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83095" cy="6854272"/>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EE1BDFD-564B-44A4-841A-50D6A8E75C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EF74A7D-4E59-47FD-81F2-D7E49CD03582}"/>
              </a:ext>
            </a:extLst>
          </p:cNvPr>
          <p:cNvSpPr>
            <a:spLocks noGrp="1"/>
          </p:cNvSpPr>
          <p:nvPr>
            <p:ph type="title"/>
          </p:nvPr>
        </p:nvSpPr>
        <p:spPr>
          <a:xfrm>
            <a:off x="6094104" y="469530"/>
            <a:ext cx="5333951" cy="1789421"/>
          </a:xfrm>
        </p:spPr>
        <p:txBody>
          <a:bodyPr>
            <a:noAutofit/>
          </a:bodyPr>
          <a:lstStyle/>
          <a:p>
            <a:pPr>
              <a:spcBef>
                <a:spcPts val="0"/>
              </a:spcBef>
            </a:pPr>
            <a:r>
              <a:rPr lang="en-US" sz="2800" dirty="0">
                <a:solidFill>
                  <a:srgbClr val="C00000"/>
                </a:solidFill>
                <a:effectLst/>
                <a:latin typeface="+mn-lt"/>
              </a:rPr>
              <a:t>CoSA-NARA Webinar</a:t>
            </a:r>
            <a:br>
              <a:rPr lang="en-US" sz="2800" dirty="0">
                <a:solidFill>
                  <a:srgbClr val="C00000"/>
                </a:solidFill>
                <a:effectLst/>
              </a:rPr>
            </a:br>
            <a:br>
              <a:rPr lang="en-US" sz="2800" dirty="0">
                <a:solidFill>
                  <a:srgbClr val="C00000"/>
                </a:solidFill>
                <a:effectLst/>
              </a:rPr>
            </a:br>
            <a:r>
              <a:rPr lang="en-US" sz="2800" i="1" dirty="0">
                <a:solidFill>
                  <a:srgbClr val="C00000"/>
                </a:solidFill>
                <a:effectLst/>
                <a:latin typeface="Lora"/>
              </a:rPr>
              <a:t>Preserving Audiovisual </a:t>
            </a:r>
            <a:r>
              <a:rPr lang="en-US" sz="2800" i="1" dirty="0">
                <a:solidFill>
                  <a:srgbClr val="C00000"/>
                </a:solidFill>
                <a:effectLst/>
                <a:latin typeface="+mn-lt"/>
              </a:rPr>
              <a:t>Materials</a:t>
            </a:r>
            <a:br>
              <a:rPr lang="en-US" sz="2800" b="1" i="0" dirty="0">
                <a:solidFill>
                  <a:srgbClr val="FF0000"/>
                </a:solidFill>
                <a:effectLst/>
                <a:latin typeface="Lora"/>
              </a:rPr>
            </a:br>
            <a:endParaRPr lang="en-US" sz="2800" b="1" dirty="0">
              <a:solidFill>
                <a:srgbClr val="FF0000"/>
              </a:solidFill>
              <a:effectLst/>
            </a:endParaRPr>
          </a:p>
        </p:txBody>
      </p:sp>
      <p:sp>
        <p:nvSpPr>
          <p:cNvPr id="18" name="Freeform 60">
            <a:extLst>
              <a:ext uri="{FF2B5EF4-FFF2-40B4-BE49-F238E27FC236}">
                <a16:creationId xmlns:a16="http://schemas.microsoft.com/office/drawing/2014/main" id="{007B8288-68CC-4847-8419-CF535B6B7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3882" y="0"/>
            <a:ext cx="3880988" cy="2206512"/>
          </a:xfrm>
          <a:custGeom>
            <a:avLst/>
            <a:gdLst>
              <a:gd name="connsiteX0" fmla="*/ 20753 w 3960193"/>
              <a:gd name="connsiteY0" fmla="*/ 0 h 2251543"/>
              <a:gd name="connsiteX1" fmla="*/ 3939440 w 3960193"/>
              <a:gd name="connsiteY1" fmla="*/ 0 h 2251543"/>
              <a:gd name="connsiteX2" fmla="*/ 3949969 w 3960193"/>
              <a:gd name="connsiteY2" fmla="*/ 68994 h 2251543"/>
              <a:gd name="connsiteX3" fmla="*/ 3960193 w 3960193"/>
              <a:gd name="connsiteY3" fmla="*/ 271447 h 2251543"/>
              <a:gd name="connsiteX4" fmla="*/ 1980096 w 3960193"/>
              <a:gd name="connsiteY4" fmla="*/ 2251543 h 2251543"/>
              <a:gd name="connsiteX5" fmla="*/ 0 w 3960193"/>
              <a:gd name="connsiteY5" fmla="*/ 271447 h 2251543"/>
              <a:gd name="connsiteX6" fmla="*/ 10224 w 3960193"/>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3" h="2251543">
                <a:moveTo>
                  <a:pt x="20753" y="0"/>
                </a:moveTo>
                <a:lnTo>
                  <a:pt x="3939440" y="0"/>
                </a:lnTo>
                <a:lnTo>
                  <a:pt x="3949969" y="68994"/>
                </a:lnTo>
                <a:cubicBezTo>
                  <a:pt x="3956730" y="135559"/>
                  <a:pt x="3960193" y="203099"/>
                  <a:pt x="3960193" y="271447"/>
                </a:cubicBezTo>
                <a:cubicBezTo>
                  <a:pt x="3960193" y="1365024"/>
                  <a:pt x="3073674" y="2251543"/>
                  <a:pt x="1980096" y="2251543"/>
                </a:cubicBezTo>
                <a:cubicBezTo>
                  <a:pt x="886519" y="2251543"/>
                  <a:pt x="0" y="1365024"/>
                  <a:pt x="0" y="271447"/>
                </a:cubicBezTo>
                <a:cubicBezTo>
                  <a:pt x="0" y="203099"/>
                  <a:pt x="3463" y="135559"/>
                  <a:pt x="10224"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1C7371DC-8691-419D-A80A-2B15F7E7F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1496" y="469530"/>
            <a:ext cx="2532690" cy="848451"/>
          </a:xfrm>
          <a:prstGeom prst="rect">
            <a:avLst/>
          </a:prstGeom>
        </p:spPr>
      </p:pic>
      <p:sp>
        <p:nvSpPr>
          <p:cNvPr id="20" name="Freeform 68">
            <a:extLst>
              <a:ext uri="{FF2B5EF4-FFF2-40B4-BE49-F238E27FC236}">
                <a16:creationId xmlns:a16="http://schemas.microsoft.com/office/drawing/2014/main" id="{32BA8EA8-C1B6-4309-B674-F9F399B96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12701"/>
            <a:ext cx="4942589" cy="3945299"/>
          </a:xfrm>
          <a:custGeom>
            <a:avLst/>
            <a:gdLst>
              <a:gd name="connsiteX0" fmla="*/ 2223943 w 4942589"/>
              <a:gd name="connsiteY0" fmla="*/ 0 h 3945299"/>
              <a:gd name="connsiteX1" fmla="*/ 4942589 w 4942589"/>
              <a:gd name="connsiteY1" fmla="*/ 2718646 h 3945299"/>
              <a:gd name="connsiteX2" fmla="*/ 4728945 w 4942589"/>
              <a:gd name="connsiteY2" fmla="*/ 3776866 h 3945299"/>
              <a:gd name="connsiteX3" fmla="*/ 4647806 w 4942589"/>
              <a:gd name="connsiteY3" fmla="*/ 3945299 h 3945299"/>
              <a:gd name="connsiteX4" fmla="*/ 0 w 4942589"/>
              <a:gd name="connsiteY4" fmla="*/ 3945299 h 3945299"/>
              <a:gd name="connsiteX5" fmla="*/ 0 w 4942589"/>
              <a:gd name="connsiteY5" fmla="*/ 1157971 h 3945299"/>
              <a:gd name="connsiteX6" fmla="*/ 126104 w 4942589"/>
              <a:gd name="connsiteY6" fmla="*/ 989335 h 3945299"/>
              <a:gd name="connsiteX7" fmla="*/ 2223943 w 4942589"/>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589" h="3945299">
                <a:moveTo>
                  <a:pt x="2223943" y="0"/>
                </a:moveTo>
                <a:cubicBezTo>
                  <a:pt x="3725410" y="0"/>
                  <a:pt x="4942589" y="1217179"/>
                  <a:pt x="4942589" y="2718646"/>
                </a:cubicBezTo>
                <a:cubicBezTo>
                  <a:pt x="4942589" y="3094013"/>
                  <a:pt x="4866516" y="3451612"/>
                  <a:pt x="4728945" y="3776866"/>
                </a:cubicBezTo>
                <a:lnTo>
                  <a:pt x="4647806" y="3945299"/>
                </a:lnTo>
                <a:lnTo>
                  <a:pt x="0" y="3945299"/>
                </a:lnTo>
                <a:lnTo>
                  <a:pt x="0" y="1157971"/>
                </a:lnTo>
                <a:lnTo>
                  <a:pt x="126104" y="989335"/>
                </a:lnTo>
                <a:cubicBezTo>
                  <a:pt x="624744" y="385123"/>
                  <a:pt x="1379368" y="0"/>
                  <a:pt x="2223943"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1E002031-EBA6-43B2-B072-B703DF477F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943" y="3875314"/>
            <a:ext cx="2874683" cy="2670429"/>
          </a:xfrm>
          <a:prstGeom prst="rect">
            <a:avLst/>
          </a:prstGeom>
        </p:spPr>
      </p:pic>
      <p:sp>
        <p:nvSpPr>
          <p:cNvPr id="9" name="Content Placeholder 8">
            <a:extLst>
              <a:ext uri="{FF2B5EF4-FFF2-40B4-BE49-F238E27FC236}">
                <a16:creationId xmlns:a16="http://schemas.microsoft.com/office/drawing/2014/main" id="{D7CB80D4-8735-4DBF-9B93-662694EEBF77}"/>
              </a:ext>
            </a:extLst>
          </p:cNvPr>
          <p:cNvSpPr>
            <a:spLocks noGrp="1"/>
          </p:cNvSpPr>
          <p:nvPr>
            <p:ph idx="1"/>
          </p:nvPr>
        </p:nvSpPr>
        <p:spPr>
          <a:xfrm>
            <a:off x="6090573" y="2421682"/>
            <a:ext cx="5337483" cy="4124061"/>
          </a:xfrm>
        </p:spPr>
        <p:txBody>
          <a:bodyPr anchor="ctr">
            <a:normAutofit/>
          </a:bodyPr>
          <a:lstStyle/>
          <a:p>
            <a:pPr marL="0" indent="0">
              <a:buNone/>
            </a:pPr>
            <a:r>
              <a:rPr lang="en-US" sz="2000" b="1" i="0" dirty="0">
                <a:solidFill>
                  <a:srgbClr val="000000"/>
                </a:solidFill>
                <a:effectLst/>
                <a:latin typeface="Lora"/>
              </a:rPr>
              <a:t>presented by the </a:t>
            </a:r>
          </a:p>
          <a:p>
            <a:pPr marL="0" indent="0">
              <a:buNone/>
            </a:pPr>
            <a:br>
              <a:rPr lang="en-US" sz="2000" b="1" i="0" dirty="0">
                <a:solidFill>
                  <a:srgbClr val="000000"/>
                </a:solidFill>
                <a:effectLst/>
                <a:latin typeface="Lora"/>
              </a:rPr>
            </a:br>
            <a:r>
              <a:rPr lang="en-US" sz="2000" b="1" i="0" dirty="0">
                <a:solidFill>
                  <a:srgbClr val="000000"/>
                </a:solidFill>
                <a:effectLst/>
                <a:latin typeface="Lora"/>
              </a:rPr>
              <a:t>National Archives and Records Administration</a:t>
            </a:r>
          </a:p>
          <a:p>
            <a:pPr marL="0" indent="0">
              <a:buNone/>
            </a:pPr>
            <a:br>
              <a:rPr lang="en-US" sz="2000" b="1" i="0" dirty="0">
                <a:solidFill>
                  <a:srgbClr val="000000"/>
                </a:solidFill>
                <a:effectLst/>
                <a:latin typeface="Lora"/>
              </a:rPr>
            </a:br>
            <a:r>
              <a:rPr lang="en-US" sz="2000" b="1" i="0" dirty="0">
                <a:solidFill>
                  <a:srgbClr val="000000"/>
                </a:solidFill>
                <a:effectLst/>
                <a:latin typeface="Lora"/>
              </a:rPr>
              <a:t>and the </a:t>
            </a:r>
          </a:p>
          <a:p>
            <a:pPr marL="0" indent="0">
              <a:buNone/>
            </a:pPr>
            <a:br>
              <a:rPr lang="en-US" sz="2000" b="1" i="0" dirty="0">
                <a:solidFill>
                  <a:srgbClr val="000000"/>
                </a:solidFill>
                <a:effectLst/>
                <a:latin typeface="Lora"/>
              </a:rPr>
            </a:br>
            <a:r>
              <a:rPr lang="en-US" sz="2000" b="1" i="0" dirty="0">
                <a:solidFill>
                  <a:srgbClr val="000000"/>
                </a:solidFill>
                <a:effectLst/>
                <a:latin typeface="Lora"/>
              </a:rPr>
              <a:t>Pennsylvania State Archives</a:t>
            </a:r>
            <a:br>
              <a:rPr lang="en-US" sz="2000" b="1" i="0" dirty="0">
                <a:solidFill>
                  <a:srgbClr val="000000"/>
                </a:solidFill>
                <a:effectLst/>
                <a:latin typeface="Lora"/>
              </a:rPr>
            </a:br>
            <a:br>
              <a:rPr lang="en-US" sz="2000" b="1" i="0" dirty="0">
                <a:solidFill>
                  <a:srgbClr val="000000"/>
                </a:solidFill>
                <a:effectLst/>
                <a:latin typeface="Lora"/>
              </a:rPr>
            </a:br>
            <a:r>
              <a:rPr lang="en-US" sz="2000" b="1" dirty="0">
                <a:solidFill>
                  <a:srgbClr val="000000"/>
                </a:solidFill>
              </a:rPr>
              <a:t>October 8, 2020   I   </a:t>
            </a:r>
            <a:r>
              <a:rPr lang="nl-NL" sz="2000" b="1" dirty="0">
                <a:solidFill>
                  <a:srgbClr val="000000"/>
                </a:solidFill>
              </a:rPr>
              <a:t>3 pm Eastern</a:t>
            </a:r>
            <a:br>
              <a:rPr lang="en-US" sz="2000" b="1" dirty="0">
                <a:solidFill>
                  <a:srgbClr val="000000"/>
                </a:solidFill>
              </a:rPr>
            </a:br>
            <a:endParaRPr lang="en-US" sz="2000" dirty="0">
              <a:solidFill>
                <a:srgbClr val="000000"/>
              </a:solidFill>
            </a:endParaRPr>
          </a:p>
        </p:txBody>
      </p:sp>
    </p:spTree>
    <p:extLst>
      <p:ext uri="{BB962C8B-B14F-4D97-AF65-F5344CB8AC3E}">
        <p14:creationId xmlns:p14="http://schemas.microsoft.com/office/powerpoint/2010/main" val="2935986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7"/>
          <p:cNvSpPr txBox="1">
            <a:spLocks noGrp="1"/>
          </p:cNvSpPr>
          <p:nvPr>
            <p:ph type="body" idx="1"/>
          </p:nvPr>
        </p:nvSpPr>
        <p:spPr>
          <a:xfrm>
            <a:off x="2366075" y="318175"/>
            <a:ext cx="8484855" cy="539700"/>
          </a:xfrm>
          <a:prstGeom prst="rect">
            <a:avLst/>
          </a:prstGeom>
          <a:noFill/>
          <a:ln>
            <a:noFill/>
          </a:ln>
        </p:spPr>
        <p:txBody>
          <a:bodyPr spcFirstLastPara="1" wrap="square" lIns="91400" tIns="45700" rIns="91400" bIns="45700" anchor="t" anchorCtr="0">
            <a:noAutofit/>
          </a:bodyPr>
          <a:lstStyle/>
          <a:p>
            <a:pPr marL="0" indent="0" algn="l">
              <a:lnSpc>
                <a:spcPct val="80000"/>
              </a:lnSpc>
              <a:spcBef>
                <a:spcPts val="0"/>
              </a:spcBef>
            </a:pPr>
            <a:r>
              <a:rPr lang="en-US" sz="2400">
                <a:latin typeface="Century Schoolbook"/>
                <a:ea typeface="Century Schoolbook"/>
                <a:cs typeface="Century Schoolbook"/>
                <a:sym typeface="Century Schoolbook"/>
              </a:rPr>
              <a:t>MOVING IMAGE AND SOUND RESEARCH AT NARA</a:t>
            </a:r>
            <a:endParaRPr sz="2400">
              <a:latin typeface="Century Schoolbook"/>
              <a:ea typeface="Century Schoolbook"/>
              <a:cs typeface="Century Schoolbook"/>
              <a:sym typeface="Century Schoolbook"/>
            </a:endParaRPr>
          </a:p>
        </p:txBody>
      </p:sp>
      <p:sp>
        <p:nvSpPr>
          <p:cNvPr id="73" name="Google Shape;73;p7"/>
          <p:cNvSpPr/>
          <p:nvPr/>
        </p:nvSpPr>
        <p:spPr>
          <a:xfrm>
            <a:off x="267855" y="957730"/>
            <a:ext cx="11656400" cy="4390122"/>
          </a:xfrm>
          <a:prstGeom prst="rect">
            <a:avLst/>
          </a:prstGeom>
          <a:noFill/>
          <a:ln>
            <a:noFill/>
          </a:ln>
        </p:spPr>
        <p:txBody>
          <a:bodyPr spcFirstLastPara="1" wrap="square" lIns="121900" tIns="60933" rIns="121900" bIns="60933" anchor="t" anchorCtr="0">
            <a:spAutoFit/>
          </a:bodyPr>
          <a:lstStyle/>
          <a:p>
            <a:pPr marL="609585" algn="ctr" defTabSz="1219170">
              <a:buClr>
                <a:srgbClr val="000000"/>
              </a:buClr>
            </a:pPr>
            <a:r>
              <a:rPr lang="en-US" sz="2400" kern="0" dirty="0">
                <a:solidFill>
                  <a:srgbClr val="000000"/>
                </a:solidFill>
                <a:latin typeface="Century Schoolbook"/>
                <a:ea typeface="Century Schoolbook"/>
                <a:cs typeface="Century Schoolbook"/>
                <a:sym typeface="Century Schoolbook"/>
              </a:rPr>
              <a:t>Digital Reference File Deliverables:</a:t>
            </a:r>
            <a:endParaRPr sz="1067" kern="0" dirty="0">
              <a:solidFill>
                <a:srgbClr val="000000"/>
              </a:solidFill>
              <a:latin typeface="Century Schoolbook"/>
              <a:ea typeface="Century Schoolbook"/>
              <a:cs typeface="Century Schoolbook"/>
              <a:sym typeface="Century Schoolbook"/>
            </a:endParaRPr>
          </a:p>
          <a:p>
            <a:pPr defTabSz="1219170">
              <a:spcBef>
                <a:spcPts val="800"/>
              </a:spcBef>
              <a:buClr>
                <a:srgbClr val="000000"/>
              </a:buClr>
            </a:pPr>
            <a:r>
              <a:rPr lang="en-US" sz="2133" kern="0" dirty="0">
                <a:solidFill>
                  <a:srgbClr val="000000"/>
                </a:solidFill>
                <a:latin typeface="Century Schoolbook"/>
                <a:ea typeface="Century Schoolbook"/>
                <a:cs typeface="Century Schoolbook"/>
                <a:sym typeface="Century Schoolbook"/>
              </a:rPr>
              <a:t>Digital Video:</a:t>
            </a:r>
            <a:r>
              <a:rPr lang="en-US" sz="3733" kern="0" dirty="0">
                <a:solidFill>
                  <a:srgbClr val="000000"/>
                </a:solidFill>
                <a:latin typeface="Century Schoolbook"/>
                <a:ea typeface="Century Schoolbook"/>
                <a:cs typeface="Century Schoolbook"/>
                <a:sym typeface="Century Schoolbook"/>
              </a:rPr>
              <a:t>                               </a:t>
            </a:r>
            <a:r>
              <a:rPr lang="en-US" sz="2133" kern="0" dirty="0">
                <a:solidFill>
                  <a:srgbClr val="000000"/>
                </a:solidFill>
                <a:latin typeface="Century Schoolbook"/>
                <a:ea typeface="Century Schoolbook"/>
                <a:cs typeface="Century Schoolbook"/>
                <a:sym typeface="Century Schoolbook"/>
              </a:rPr>
              <a:t>Digital Audio:</a:t>
            </a:r>
            <a:r>
              <a:rPr lang="en-US" sz="3733" kern="0" dirty="0">
                <a:solidFill>
                  <a:srgbClr val="000000"/>
                </a:solidFill>
                <a:latin typeface="Century Schoolbook"/>
                <a:ea typeface="Century Schoolbook"/>
                <a:cs typeface="Century Schoolbook"/>
                <a:sym typeface="Century Schoolbook"/>
              </a:rPr>
              <a:t> </a:t>
            </a:r>
            <a:endParaRPr sz="1600" kern="0" dirty="0">
              <a:solidFill>
                <a:srgbClr val="000000"/>
              </a:solidFill>
              <a:latin typeface="Century Schoolbook"/>
              <a:ea typeface="Century Schoolbook"/>
              <a:cs typeface="Century Schoolbook"/>
              <a:sym typeface="Century Schoolbook"/>
            </a:endParaRPr>
          </a:p>
          <a:p>
            <a:pPr defTabSz="1219170">
              <a:spcBef>
                <a:spcPts val="800"/>
              </a:spcBef>
              <a:buClr>
                <a:srgbClr val="000000"/>
              </a:buClr>
            </a:pPr>
            <a:r>
              <a:rPr lang="en-US" sz="1333" kern="0" dirty="0">
                <a:solidFill>
                  <a:srgbClr val="000000"/>
                </a:solidFill>
                <a:latin typeface="Century Schoolbook"/>
                <a:ea typeface="Century Schoolbook"/>
                <a:cs typeface="Century Schoolbook"/>
                <a:sym typeface="Century Schoolbook"/>
              </a:rPr>
              <a:t>Data Format: Container: MPEG-4                                                            MPEG-1 Audio Layer 3 (aka MP3)                                                  Bitrate: ~2.1 Mbps                                                                                                    128kbps (mono) or 256kbps (stereo)</a:t>
            </a:r>
            <a:endParaRPr sz="1867" kern="0" dirty="0">
              <a:solidFill>
                <a:srgbClr val="000000"/>
              </a:solidFill>
              <a:latin typeface="Century Schoolbook"/>
              <a:ea typeface="Century Schoolbook"/>
              <a:cs typeface="Century Schoolbook"/>
              <a:sym typeface="Century Schoolbook"/>
            </a:endParaRPr>
          </a:p>
          <a:p>
            <a:pPr defTabSz="1219170">
              <a:buClr>
                <a:srgbClr val="000000"/>
              </a:buClr>
            </a:pPr>
            <a:r>
              <a:rPr lang="en-US" sz="1333" kern="0" dirty="0">
                <a:solidFill>
                  <a:srgbClr val="000000"/>
                </a:solidFill>
                <a:latin typeface="Century Schoolbook"/>
                <a:ea typeface="Century Schoolbook"/>
                <a:cs typeface="Century Schoolbook"/>
                <a:sym typeface="Century Schoolbook"/>
              </a:rPr>
              <a:t>Video frame size: 720 x 480 non-square pixels                                         Typical file size 128 Kbps: ~ .96 MB/minute</a:t>
            </a:r>
            <a:endParaRPr sz="1867" kern="0" dirty="0">
              <a:solidFill>
                <a:srgbClr val="000000"/>
              </a:solidFill>
              <a:latin typeface="Century Schoolbook"/>
              <a:ea typeface="Century Schoolbook"/>
              <a:cs typeface="Century Schoolbook"/>
              <a:sym typeface="Century Schoolbook"/>
            </a:endParaRPr>
          </a:p>
          <a:p>
            <a:pPr defTabSz="1219170">
              <a:buClr>
                <a:srgbClr val="000000"/>
              </a:buClr>
            </a:pPr>
            <a:r>
              <a:rPr lang="en-US" sz="1333" kern="0" dirty="0">
                <a:solidFill>
                  <a:srgbClr val="000000"/>
                </a:solidFill>
                <a:latin typeface="Century Schoolbook"/>
                <a:ea typeface="Century Schoolbook"/>
                <a:cs typeface="Century Schoolbook"/>
                <a:sym typeface="Century Schoolbook"/>
              </a:rPr>
              <a:t>Aspect ratio: 4:3                                                                                          or 0.57 GB/hour </a:t>
            </a:r>
            <a:endParaRPr sz="1867" kern="0" dirty="0">
              <a:solidFill>
                <a:srgbClr val="000000"/>
              </a:solidFill>
              <a:latin typeface="Century Schoolbook"/>
              <a:ea typeface="Century Schoolbook"/>
              <a:cs typeface="Century Schoolbook"/>
              <a:sym typeface="Century Schoolbook"/>
            </a:endParaRPr>
          </a:p>
          <a:p>
            <a:pPr defTabSz="1219170">
              <a:buClr>
                <a:srgbClr val="000000"/>
              </a:buClr>
            </a:pPr>
            <a:r>
              <a:rPr lang="en-US" sz="1333" kern="0" dirty="0">
                <a:solidFill>
                  <a:srgbClr val="000000"/>
                </a:solidFill>
                <a:latin typeface="Century Schoolbook"/>
                <a:ea typeface="Century Schoolbook"/>
                <a:cs typeface="Century Schoolbook"/>
                <a:sym typeface="Century Schoolbook"/>
              </a:rPr>
              <a:t>Video codec: Advanced Video Codec (avc1)                                               256 Kbps: ~ 1.9 MB/ minute or .113 GB/hour</a:t>
            </a:r>
            <a:endParaRPr sz="1867" kern="0" dirty="0">
              <a:solidFill>
                <a:srgbClr val="000000"/>
              </a:solidFill>
              <a:latin typeface="Century Schoolbook"/>
              <a:ea typeface="Century Schoolbook"/>
              <a:cs typeface="Century Schoolbook"/>
              <a:sym typeface="Century Schoolbook"/>
            </a:endParaRPr>
          </a:p>
          <a:p>
            <a:pPr defTabSz="1219170">
              <a:buClr>
                <a:srgbClr val="000000"/>
              </a:buClr>
            </a:pPr>
            <a:r>
              <a:rPr lang="en-US" sz="1333" kern="0" dirty="0">
                <a:solidFill>
                  <a:srgbClr val="000000"/>
                </a:solidFill>
                <a:latin typeface="Century Schoolbook"/>
                <a:ea typeface="Century Schoolbook"/>
                <a:cs typeface="Century Schoolbook"/>
                <a:sym typeface="Century Schoolbook"/>
              </a:rPr>
              <a:t>Video bitrate: ~2.0 Mbps</a:t>
            </a:r>
            <a:endParaRPr sz="1867" kern="0" dirty="0">
              <a:solidFill>
                <a:srgbClr val="000000"/>
              </a:solidFill>
              <a:latin typeface="Century Schoolbook"/>
              <a:ea typeface="Century Schoolbook"/>
              <a:cs typeface="Century Schoolbook"/>
              <a:sym typeface="Century Schoolbook"/>
            </a:endParaRPr>
          </a:p>
          <a:p>
            <a:pPr defTabSz="1219170">
              <a:buClr>
                <a:srgbClr val="000000"/>
              </a:buClr>
            </a:pPr>
            <a:r>
              <a:rPr lang="en-US" sz="1333" kern="0" dirty="0">
                <a:solidFill>
                  <a:srgbClr val="000000"/>
                </a:solidFill>
                <a:latin typeface="Century Schoolbook"/>
                <a:ea typeface="Century Schoolbook"/>
                <a:cs typeface="Century Schoolbook"/>
                <a:sym typeface="Century Schoolbook"/>
              </a:rPr>
              <a:t>Audio channels: 2 (stereo L R)</a:t>
            </a:r>
            <a:endParaRPr sz="1867" kern="0" dirty="0">
              <a:solidFill>
                <a:srgbClr val="000000"/>
              </a:solidFill>
              <a:latin typeface="Century Schoolbook"/>
              <a:ea typeface="Century Schoolbook"/>
              <a:cs typeface="Century Schoolbook"/>
              <a:sym typeface="Century Schoolbook"/>
            </a:endParaRPr>
          </a:p>
          <a:p>
            <a:pPr defTabSz="1219170">
              <a:buClr>
                <a:srgbClr val="000000"/>
              </a:buClr>
            </a:pPr>
            <a:r>
              <a:rPr lang="en-US" sz="1333" kern="0" dirty="0">
                <a:solidFill>
                  <a:srgbClr val="000000"/>
                </a:solidFill>
                <a:latin typeface="Century Schoolbook"/>
                <a:ea typeface="Century Schoolbook"/>
                <a:cs typeface="Century Schoolbook"/>
                <a:sym typeface="Century Schoolbook"/>
              </a:rPr>
              <a:t>Audio bitrate: 192 Kbps</a:t>
            </a:r>
            <a:endParaRPr sz="1867" kern="0" dirty="0">
              <a:solidFill>
                <a:srgbClr val="000000"/>
              </a:solidFill>
              <a:latin typeface="Century Schoolbook"/>
              <a:ea typeface="Century Schoolbook"/>
              <a:cs typeface="Century Schoolbook"/>
              <a:sym typeface="Century Schoolbook"/>
            </a:endParaRPr>
          </a:p>
          <a:p>
            <a:pPr defTabSz="1219170">
              <a:buClr>
                <a:srgbClr val="000000"/>
              </a:buClr>
            </a:pPr>
            <a:r>
              <a:rPr lang="en-US" sz="1333" kern="0" dirty="0">
                <a:solidFill>
                  <a:srgbClr val="000000"/>
                </a:solidFill>
                <a:latin typeface="Century Schoolbook"/>
                <a:ea typeface="Century Schoolbook"/>
                <a:cs typeface="Century Schoolbook"/>
                <a:sym typeface="Century Schoolbook"/>
              </a:rPr>
              <a:t>Audio mode: CBR</a:t>
            </a:r>
            <a:endParaRPr sz="1867" kern="0" dirty="0">
              <a:solidFill>
                <a:srgbClr val="000000"/>
              </a:solidFill>
              <a:latin typeface="Century Schoolbook"/>
              <a:ea typeface="Century Schoolbook"/>
              <a:cs typeface="Century Schoolbook"/>
              <a:sym typeface="Century Schoolbook"/>
            </a:endParaRPr>
          </a:p>
          <a:p>
            <a:pPr defTabSz="1219170">
              <a:buClr>
                <a:srgbClr val="000000"/>
              </a:buClr>
            </a:pPr>
            <a:r>
              <a:rPr lang="en-US" sz="1333" kern="0" dirty="0">
                <a:solidFill>
                  <a:srgbClr val="000000"/>
                </a:solidFill>
                <a:latin typeface="Century Schoolbook"/>
                <a:ea typeface="Century Schoolbook"/>
                <a:cs typeface="Century Schoolbook"/>
                <a:sym typeface="Century Schoolbook"/>
              </a:rPr>
              <a:t>Audio codec: Advanced Audio Codec (AAC)</a:t>
            </a:r>
            <a:endParaRPr sz="1867" kern="0" dirty="0">
              <a:solidFill>
                <a:srgbClr val="000000"/>
              </a:solidFill>
              <a:latin typeface="Century Schoolbook"/>
              <a:ea typeface="Century Schoolbook"/>
              <a:cs typeface="Century Schoolbook"/>
              <a:sym typeface="Century Schoolbook"/>
            </a:endParaRPr>
          </a:p>
          <a:p>
            <a:pPr defTabSz="1219170">
              <a:buClr>
                <a:srgbClr val="000000"/>
              </a:buClr>
            </a:pPr>
            <a:r>
              <a:rPr lang="en-US" sz="1333" kern="0" dirty="0">
                <a:solidFill>
                  <a:srgbClr val="000000"/>
                </a:solidFill>
                <a:latin typeface="Century Schoolbook"/>
                <a:ea typeface="Century Schoolbook"/>
                <a:cs typeface="Century Schoolbook"/>
                <a:sym typeface="Century Schoolbook"/>
              </a:rPr>
              <a:t>Audio sample rate: 48 KHz</a:t>
            </a:r>
            <a:endParaRPr sz="1467" kern="0" dirty="0">
              <a:solidFill>
                <a:srgbClr val="000000"/>
              </a:solidFill>
              <a:latin typeface="Century Schoolbook"/>
              <a:ea typeface="Century Schoolbook"/>
              <a:cs typeface="Century Schoolbook"/>
              <a:sym typeface="Century Schoolbook"/>
            </a:endParaRPr>
          </a:p>
          <a:p>
            <a:pPr defTabSz="1219170">
              <a:buClr>
                <a:srgbClr val="000000"/>
              </a:buClr>
            </a:pPr>
            <a:r>
              <a:rPr lang="en-US" sz="1333" kern="0" dirty="0">
                <a:solidFill>
                  <a:srgbClr val="000000"/>
                </a:solidFill>
                <a:latin typeface="Century Schoolbook"/>
                <a:ea typeface="Century Schoolbook"/>
                <a:cs typeface="Century Schoolbook"/>
                <a:sym typeface="Century Schoolbook"/>
              </a:rPr>
              <a:t>Audio sample size: 16 bit</a:t>
            </a:r>
            <a:endParaRPr sz="1467" kern="0" dirty="0">
              <a:solidFill>
                <a:srgbClr val="000000"/>
              </a:solidFill>
              <a:latin typeface="Arial"/>
              <a:ea typeface="Arial"/>
              <a:cs typeface="Arial"/>
              <a:sym typeface="Arial"/>
            </a:endParaRPr>
          </a:p>
          <a:p>
            <a:pPr defTabSz="1219170">
              <a:buClr>
                <a:srgbClr val="000000"/>
              </a:buClr>
            </a:pPr>
            <a:r>
              <a:rPr lang="en-US" sz="1333" kern="0" dirty="0">
                <a:solidFill>
                  <a:srgbClr val="000000"/>
                </a:solidFill>
                <a:latin typeface="Century Schoolbook"/>
                <a:ea typeface="Century Schoolbook"/>
                <a:cs typeface="Century Schoolbook"/>
                <a:sym typeface="Century Schoolbook"/>
              </a:rPr>
              <a:t>Typical file size: ~15.67 MB/minute or .940 GB/hour</a:t>
            </a:r>
            <a:endParaRPr sz="1467" kern="0" dirty="0">
              <a:solidFill>
                <a:srgbClr val="000000"/>
              </a:solidFill>
              <a:latin typeface="Arial"/>
              <a:ea typeface="Arial"/>
              <a:cs typeface="Arial"/>
              <a:sym typeface="Arial"/>
            </a:endParaRPr>
          </a:p>
          <a:p>
            <a:pPr defTabSz="1219170">
              <a:buClr>
                <a:srgbClr val="000000"/>
              </a:buClr>
            </a:pPr>
            <a:br>
              <a:rPr lang="en-US" sz="1467" kern="0" dirty="0">
                <a:solidFill>
                  <a:srgbClr val="000000"/>
                </a:solidFill>
                <a:latin typeface="Arial"/>
                <a:ea typeface="Arial"/>
                <a:cs typeface="Arial"/>
                <a:sym typeface="Arial"/>
              </a:rPr>
            </a:br>
            <a:endParaRPr sz="1467" kern="0" dirty="0">
              <a:solidFill>
                <a:srgbClr val="000000"/>
              </a:solidFill>
              <a:latin typeface="Arial"/>
              <a:ea typeface="Arial"/>
              <a:cs typeface="Arial"/>
              <a:sym typeface="Arial"/>
            </a:endParaRPr>
          </a:p>
        </p:txBody>
      </p:sp>
      <p:pic>
        <p:nvPicPr>
          <p:cNvPr id="74" name="Google Shape;74;p7"/>
          <p:cNvPicPr preferRelativeResize="0"/>
          <p:nvPr/>
        </p:nvPicPr>
        <p:blipFill>
          <a:blip r:embed="rId3">
            <a:alphaModFix/>
          </a:blip>
          <a:stretch>
            <a:fillRect/>
          </a:stretch>
        </p:blipFill>
        <p:spPr>
          <a:xfrm rot="-7">
            <a:off x="5301934" y="3233274"/>
            <a:ext cx="6334205" cy="299782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ga00f6b7b55_0_310"/>
          <p:cNvSpPr txBox="1">
            <a:spLocks noGrp="1"/>
          </p:cNvSpPr>
          <p:nvPr>
            <p:ph type="title"/>
          </p:nvPr>
        </p:nvSpPr>
        <p:spPr>
          <a:xfrm>
            <a:off x="642933" y="-334963"/>
            <a:ext cx="9956800" cy="1143200"/>
          </a:xfrm>
          <a:prstGeom prst="rect">
            <a:avLst/>
          </a:prstGeom>
        </p:spPr>
        <p:txBody>
          <a:bodyPr spcFirstLastPara="1" wrap="square" lIns="121900" tIns="60933" rIns="121900" bIns="60933" anchor="b" anchorCtr="0">
            <a:noAutofit/>
          </a:bodyPr>
          <a:lstStyle/>
          <a:p>
            <a:pPr algn="ctr"/>
            <a:r>
              <a:rPr lang="en-US" sz="3200"/>
              <a:t>     </a:t>
            </a:r>
            <a:r>
              <a:rPr lang="en-US" sz="3200">
                <a:solidFill>
                  <a:srgbClr val="000000"/>
                </a:solidFill>
              </a:rPr>
              <a:t>Digitization Inputs</a:t>
            </a:r>
            <a:endParaRPr sz="3200">
              <a:solidFill>
                <a:srgbClr val="000000"/>
              </a:solidFill>
            </a:endParaRPr>
          </a:p>
        </p:txBody>
      </p:sp>
      <p:sp>
        <p:nvSpPr>
          <p:cNvPr id="80" name="Google Shape;80;ga00f6b7b55_0_310"/>
          <p:cNvSpPr txBox="1"/>
          <p:nvPr/>
        </p:nvSpPr>
        <p:spPr>
          <a:xfrm>
            <a:off x="642933" y="1839233"/>
            <a:ext cx="2032000" cy="9380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1867" kern="0">
              <a:solidFill>
                <a:srgbClr val="000000"/>
              </a:solidFill>
              <a:latin typeface="Century Schoolbook"/>
              <a:ea typeface="Century Schoolbook"/>
              <a:cs typeface="Century Schoolbook"/>
              <a:sym typeface="Century Schoolbook"/>
            </a:endParaRPr>
          </a:p>
        </p:txBody>
      </p:sp>
      <p:sp>
        <p:nvSpPr>
          <p:cNvPr id="81" name="Google Shape;81;ga00f6b7b55_0_310"/>
          <p:cNvSpPr/>
          <p:nvPr/>
        </p:nvSpPr>
        <p:spPr>
          <a:xfrm>
            <a:off x="8208233" y="1854867"/>
            <a:ext cx="3016800" cy="1125600"/>
          </a:xfrm>
          <a:prstGeom prst="roundRect">
            <a:avLst>
              <a:gd name="adj" fmla="val 16667"/>
            </a:avLst>
          </a:prstGeom>
          <a:no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867" kern="0">
                <a:solidFill>
                  <a:srgbClr val="000000"/>
                </a:solidFill>
                <a:latin typeface="Century Schoolbook"/>
                <a:ea typeface="Century Schoolbook"/>
                <a:cs typeface="Century Schoolbook"/>
                <a:sym typeface="Century Schoolbook"/>
              </a:rPr>
              <a:t>Planned Digital Preservation Projects</a:t>
            </a:r>
            <a:endParaRPr sz="1867" kern="0">
              <a:solidFill>
                <a:srgbClr val="000000"/>
              </a:solidFill>
              <a:latin typeface="Century Schoolbook"/>
              <a:ea typeface="Century Schoolbook"/>
              <a:cs typeface="Century Schoolbook"/>
              <a:sym typeface="Century Schoolbook"/>
            </a:endParaRPr>
          </a:p>
        </p:txBody>
      </p:sp>
      <p:sp>
        <p:nvSpPr>
          <p:cNvPr id="82" name="Google Shape;82;ga00f6b7b55_0_310"/>
          <p:cNvSpPr/>
          <p:nvPr/>
        </p:nvSpPr>
        <p:spPr>
          <a:xfrm>
            <a:off x="486633" y="3480467"/>
            <a:ext cx="3016800" cy="1125600"/>
          </a:xfrm>
          <a:prstGeom prst="roundRect">
            <a:avLst>
              <a:gd name="adj" fmla="val 16667"/>
            </a:avLst>
          </a:prstGeom>
          <a:no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867" kern="0">
                <a:solidFill>
                  <a:srgbClr val="000000"/>
                </a:solidFill>
                <a:latin typeface="Century Schoolbook"/>
                <a:ea typeface="Century Schoolbook"/>
                <a:cs typeface="Century Schoolbook"/>
                <a:sym typeface="Century Schoolbook"/>
              </a:rPr>
              <a:t>Presidential Libraries</a:t>
            </a:r>
            <a:r>
              <a:rPr lang="en-US" sz="1867" kern="0">
                <a:solidFill>
                  <a:srgbClr val="000000"/>
                </a:solidFill>
                <a:latin typeface="Arial"/>
                <a:cs typeface="Arial"/>
                <a:sym typeface="Arial"/>
              </a:rPr>
              <a:t> </a:t>
            </a:r>
            <a:endParaRPr sz="1867" kern="0">
              <a:solidFill>
                <a:srgbClr val="000000"/>
              </a:solidFill>
              <a:latin typeface="Arial"/>
              <a:cs typeface="Arial"/>
              <a:sym typeface="Arial"/>
            </a:endParaRPr>
          </a:p>
        </p:txBody>
      </p:sp>
      <p:sp>
        <p:nvSpPr>
          <p:cNvPr id="83" name="Google Shape;83;ga00f6b7b55_0_310"/>
          <p:cNvSpPr/>
          <p:nvPr/>
        </p:nvSpPr>
        <p:spPr>
          <a:xfrm>
            <a:off x="486633" y="5207667"/>
            <a:ext cx="3016800" cy="1125600"/>
          </a:xfrm>
          <a:prstGeom prst="roundRect">
            <a:avLst>
              <a:gd name="adj" fmla="val 16667"/>
            </a:avLst>
          </a:prstGeom>
          <a:no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867" kern="0">
                <a:solidFill>
                  <a:srgbClr val="000000"/>
                </a:solidFill>
                <a:latin typeface="Century Schoolbook"/>
                <a:ea typeface="Century Schoolbook"/>
                <a:cs typeface="Century Schoolbook"/>
                <a:sym typeface="Century Schoolbook"/>
              </a:rPr>
              <a:t>Exhibit / Screening Requests</a:t>
            </a:r>
            <a:endParaRPr sz="1867" kern="0">
              <a:solidFill>
                <a:srgbClr val="000000"/>
              </a:solidFill>
              <a:latin typeface="Century Schoolbook"/>
              <a:ea typeface="Century Schoolbook"/>
              <a:cs typeface="Century Schoolbook"/>
              <a:sym typeface="Century Schoolbook"/>
            </a:endParaRPr>
          </a:p>
        </p:txBody>
      </p:sp>
      <p:sp>
        <p:nvSpPr>
          <p:cNvPr id="84" name="Google Shape;84;ga00f6b7b55_0_310"/>
          <p:cNvSpPr/>
          <p:nvPr/>
        </p:nvSpPr>
        <p:spPr>
          <a:xfrm>
            <a:off x="8208233" y="3480467"/>
            <a:ext cx="3016800" cy="1125600"/>
          </a:xfrm>
          <a:prstGeom prst="roundRect">
            <a:avLst>
              <a:gd name="adj" fmla="val 16667"/>
            </a:avLst>
          </a:prstGeom>
          <a:no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867" kern="0">
                <a:solidFill>
                  <a:srgbClr val="000000"/>
                </a:solidFill>
                <a:latin typeface="Century Schoolbook"/>
                <a:ea typeface="Century Schoolbook"/>
                <a:cs typeface="Century Schoolbook"/>
                <a:sym typeface="Century Schoolbook"/>
              </a:rPr>
              <a:t>Planned Digital Access Projects/Digitization Partnerships</a:t>
            </a:r>
            <a:endParaRPr sz="1867" kern="0">
              <a:solidFill>
                <a:srgbClr val="000000"/>
              </a:solidFill>
              <a:latin typeface="Century Schoolbook"/>
              <a:ea typeface="Century Schoolbook"/>
              <a:cs typeface="Century Schoolbook"/>
              <a:sym typeface="Century Schoolbook"/>
            </a:endParaRPr>
          </a:p>
        </p:txBody>
      </p:sp>
      <p:sp>
        <p:nvSpPr>
          <p:cNvPr id="85" name="Google Shape;85;ga00f6b7b55_0_310"/>
          <p:cNvSpPr/>
          <p:nvPr/>
        </p:nvSpPr>
        <p:spPr>
          <a:xfrm>
            <a:off x="8208233" y="5207667"/>
            <a:ext cx="3016800" cy="1125600"/>
          </a:xfrm>
          <a:prstGeom prst="roundRect">
            <a:avLst>
              <a:gd name="adj" fmla="val 16667"/>
            </a:avLst>
          </a:prstGeom>
          <a:no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100"/>
            </a:pPr>
            <a:r>
              <a:rPr lang="en-US" sz="1867" kern="0">
                <a:solidFill>
                  <a:srgbClr val="000000"/>
                </a:solidFill>
                <a:latin typeface="Century Schoolbook"/>
                <a:ea typeface="Century Schoolbook"/>
                <a:cs typeface="Century Schoolbook"/>
                <a:sym typeface="Century Schoolbook"/>
              </a:rPr>
              <a:t>Staff Archival Processing support</a:t>
            </a:r>
            <a:endParaRPr sz="1867" kern="0">
              <a:solidFill>
                <a:srgbClr val="000000"/>
              </a:solidFill>
              <a:latin typeface="Century Schoolbook"/>
              <a:ea typeface="Century Schoolbook"/>
              <a:cs typeface="Century Schoolbook"/>
              <a:sym typeface="Century Schoolbook"/>
            </a:endParaRPr>
          </a:p>
        </p:txBody>
      </p:sp>
      <p:sp>
        <p:nvSpPr>
          <p:cNvPr id="86" name="Google Shape;86;ga00f6b7b55_0_310"/>
          <p:cNvSpPr/>
          <p:nvPr/>
        </p:nvSpPr>
        <p:spPr>
          <a:xfrm>
            <a:off x="4347433" y="1652400"/>
            <a:ext cx="3148400" cy="4730800"/>
          </a:xfrm>
          <a:prstGeom prst="roundRect">
            <a:avLst>
              <a:gd name="adj" fmla="val 16667"/>
            </a:avLst>
          </a:prstGeom>
          <a:no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867" kern="0">
                <a:solidFill>
                  <a:srgbClr val="000000"/>
                </a:solidFill>
                <a:latin typeface="Century Schoolbook"/>
                <a:ea typeface="Century Schoolbook"/>
                <a:cs typeface="Century Schoolbook"/>
                <a:sym typeface="Century Schoolbook"/>
              </a:rPr>
              <a:t>Annual Work Plan by Fiscal Year</a:t>
            </a:r>
            <a:endParaRPr sz="1867" kern="0">
              <a:solidFill>
                <a:srgbClr val="000000"/>
              </a:solidFill>
              <a:latin typeface="Century Schoolbook"/>
              <a:ea typeface="Century Schoolbook"/>
              <a:cs typeface="Century Schoolbook"/>
              <a:sym typeface="Century Schoolbook"/>
            </a:endParaRPr>
          </a:p>
          <a:p>
            <a:pPr defTabSz="1219170">
              <a:buClr>
                <a:srgbClr val="000000"/>
              </a:buClr>
            </a:pPr>
            <a:endParaRPr sz="1867" kern="0">
              <a:solidFill>
                <a:srgbClr val="000000"/>
              </a:solidFill>
              <a:latin typeface="Century Schoolbook"/>
              <a:ea typeface="Century Schoolbook"/>
              <a:cs typeface="Century Schoolbook"/>
              <a:sym typeface="Century Schoolbook"/>
            </a:endParaRPr>
          </a:p>
          <a:p>
            <a:pPr marL="609585" indent="-423323" defTabSz="1219170">
              <a:buClr>
                <a:srgbClr val="000000"/>
              </a:buClr>
              <a:buSzPts val="1400"/>
              <a:buFont typeface="Century Schoolbook"/>
              <a:buChar char="●"/>
            </a:pPr>
            <a:r>
              <a:rPr lang="en-US" sz="1867" kern="0">
                <a:solidFill>
                  <a:srgbClr val="000000"/>
                </a:solidFill>
                <a:latin typeface="Century Schoolbook"/>
                <a:ea typeface="Century Schoolbook"/>
                <a:cs typeface="Century Schoolbook"/>
                <a:sym typeface="Century Schoolbook"/>
              </a:rPr>
              <a:t>Metadata Projects</a:t>
            </a:r>
            <a:endParaRPr sz="1867" kern="0">
              <a:solidFill>
                <a:srgbClr val="000000"/>
              </a:solidFill>
              <a:latin typeface="Century Schoolbook"/>
              <a:ea typeface="Century Schoolbook"/>
              <a:cs typeface="Century Schoolbook"/>
              <a:sym typeface="Century Schoolbook"/>
            </a:endParaRPr>
          </a:p>
          <a:p>
            <a:pPr marL="609585" indent="-423323" defTabSz="1219170">
              <a:buClr>
                <a:srgbClr val="000000"/>
              </a:buClr>
              <a:buSzPts val="1400"/>
              <a:buFont typeface="Century Schoolbook"/>
              <a:buChar char="●"/>
            </a:pPr>
            <a:r>
              <a:rPr lang="en-US" sz="1867" kern="0">
                <a:solidFill>
                  <a:srgbClr val="000000"/>
                </a:solidFill>
                <a:latin typeface="Century Schoolbook"/>
                <a:ea typeface="Century Schoolbook"/>
                <a:cs typeface="Century Schoolbook"/>
                <a:sym typeface="Century Schoolbook"/>
              </a:rPr>
              <a:t>Scanning/</a:t>
            </a:r>
            <a:endParaRPr sz="1867" kern="0">
              <a:solidFill>
                <a:srgbClr val="000000"/>
              </a:solidFill>
              <a:latin typeface="Century Schoolbook"/>
              <a:ea typeface="Century Schoolbook"/>
              <a:cs typeface="Century Schoolbook"/>
              <a:sym typeface="Century Schoolbook"/>
            </a:endParaRPr>
          </a:p>
          <a:p>
            <a:pPr marL="609585" defTabSz="1219170">
              <a:buClr>
                <a:srgbClr val="000000"/>
              </a:buClr>
            </a:pPr>
            <a:r>
              <a:rPr lang="en-US" sz="1867" kern="0">
                <a:solidFill>
                  <a:srgbClr val="000000"/>
                </a:solidFill>
                <a:latin typeface="Century Schoolbook"/>
                <a:ea typeface="Century Schoolbook"/>
                <a:cs typeface="Century Schoolbook"/>
                <a:sym typeface="Century Schoolbook"/>
              </a:rPr>
              <a:t>Reformatting   Projects</a:t>
            </a:r>
            <a:endParaRPr sz="1867" kern="0">
              <a:solidFill>
                <a:srgbClr val="000000"/>
              </a:solidFill>
              <a:latin typeface="Century Schoolbook"/>
              <a:ea typeface="Century Schoolbook"/>
              <a:cs typeface="Century Schoolbook"/>
              <a:sym typeface="Century Schoolbook"/>
            </a:endParaRPr>
          </a:p>
          <a:p>
            <a:pPr marL="609585" indent="-423323" defTabSz="1219170">
              <a:buClr>
                <a:srgbClr val="000000"/>
              </a:buClr>
              <a:buSzPts val="1400"/>
              <a:buFont typeface="Century Schoolbook"/>
              <a:buChar char="●"/>
            </a:pPr>
            <a:r>
              <a:rPr lang="en-US" sz="1867" kern="0">
                <a:solidFill>
                  <a:srgbClr val="000000"/>
                </a:solidFill>
                <a:latin typeface="Century Schoolbook"/>
                <a:ea typeface="Century Schoolbook"/>
                <a:cs typeface="Century Schoolbook"/>
                <a:sym typeface="Century Schoolbook"/>
              </a:rPr>
              <a:t>Catalog Upload/QC projects</a:t>
            </a:r>
            <a:endParaRPr sz="1867" kern="0">
              <a:solidFill>
                <a:srgbClr val="000000"/>
              </a:solidFill>
              <a:latin typeface="Century Schoolbook"/>
              <a:ea typeface="Century Schoolbook"/>
              <a:cs typeface="Century Schoolbook"/>
              <a:sym typeface="Century Schoolbook"/>
            </a:endParaRPr>
          </a:p>
          <a:p>
            <a:pPr marL="609585" indent="-423323" defTabSz="1219170">
              <a:buClr>
                <a:srgbClr val="000000"/>
              </a:buClr>
              <a:buSzPts val="1400"/>
              <a:buFont typeface="Century Schoolbook"/>
              <a:buChar char="●"/>
            </a:pPr>
            <a:r>
              <a:rPr lang="en-US" sz="1867" kern="0">
                <a:solidFill>
                  <a:srgbClr val="000000"/>
                </a:solidFill>
                <a:latin typeface="Century Schoolbook"/>
                <a:ea typeface="Century Schoolbook"/>
                <a:cs typeface="Century Schoolbook"/>
                <a:sym typeface="Century Schoolbook"/>
              </a:rPr>
              <a:t>Technical QC and File Management Projects</a:t>
            </a:r>
            <a:endParaRPr sz="1867" kern="0">
              <a:solidFill>
                <a:srgbClr val="000000"/>
              </a:solidFill>
              <a:latin typeface="Century Schoolbook"/>
              <a:ea typeface="Century Schoolbook"/>
              <a:cs typeface="Century Schoolbook"/>
              <a:sym typeface="Century Schoolbook"/>
            </a:endParaRPr>
          </a:p>
          <a:p>
            <a:pPr defTabSz="1219170">
              <a:buClr>
                <a:srgbClr val="000000"/>
              </a:buClr>
            </a:pPr>
            <a:endParaRPr sz="1867" kern="0">
              <a:solidFill>
                <a:srgbClr val="000000"/>
              </a:solidFill>
              <a:latin typeface="Arial"/>
              <a:cs typeface="Arial"/>
              <a:sym typeface="Arial"/>
            </a:endParaRPr>
          </a:p>
        </p:txBody>
      </p:sp>
      <p:sp>
        <p:nvSpPr>
          <p:cNvPr id="87" name="Google Shape;87;ga00f6b7b55_0_310"/>
          <p:cNvSpPr/>
          <p:nvPr/>
        </p:nvSpPr>
        <p:spPr>
          <a:xfrm>
            <a:off x="486633" y="1854867"/>
            <a:ext cx="3016800" cy="1125600"/>
          </a:xfrm>
          <a:prstGeom prst="roundRect">
            <a:avLst>
              <a:gd name="adj" fmla="val 16667"/>
            </a:avLst>
          </a:prstGeom>
          <a:no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867" kern="0">
                <a:solidFill>
                  <a:srgbClr val="000000"/>
                </a:solidFill>
                <a:latin typeface="Century Schoolbook"/>
                <a:ea typeface="Century Schoolbook"/>
                <a:cs typeface="Century Schoolbook"/>
                <a:sym typeface="Century Schoolbook"/>
              </a:rPr>
              <a:t>Researcher Requests</a:t>
            </a:r>
            <a:endParaRPr sz="1867" kern="0">
              <a:solidFill>
                <a:srgbClr val="000000"/>
              </a:solidFill>
              <a:latin typeface="Century Schoolbook"/>
              <a:ea typeface="Century Schoolbook"/>
              <a:cs typeface="Century Schoolbook"/>
              <a:sym typeface="Century Schoolbook"/>
            </a:endParaRPr>
          </a:p>
        </p:txBody>
      </p:sp>
      <p:sp>
        <p:nvSpPr>
          <p:cNvPr id="88" name="Google Shape;88;ga00f6b7b55_0_310"/>
          <p:cNvSpPr/>
          <p:nvPr/>
        </p:nvSpPr>
        <p:spPr>
          <a:xfrm rot="1129107">
            <a:off x="3689206" y="2148688"/>
            <a:ext cx="472455" cy="612357"/>
          </a:xfrm>
          <a:prstGeom prst="rightArrow">
            <a:avLst>
              <a:gd name="adj1" fmla="val 50000"/>
              <a:gd name="adj2" fmla="val 51243"/>
            </a:avLst>
          </a:prstGeom>
          <a:solidFill>
            <a:schemeClr val="accen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5B9BD5"/>
              </a:highlight>
              <a:latin typeface="Arial"/>
              <a:cs typeface="Arial"/>
              <a:sym typeface="Arial"/>
            </a:endParaRPr>
          </a:p>
        </p:txBody>
      </p:sp>
      <p:sp>
        <p:nvSpPr>
          <p:cNvPr id="89" name="Google Shape;89;ga00f6b7b55_0_310"/>
          <p:cNvSpPr/>
          <p:nvPr/>
        </p:nvSpPr>
        <p:spPr>
          <a:xfrm rot="-2908">
            <a:off x="3573120" y="3771652"/>
            <a:ext cx="472800" cy="6120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E69138"/>
              </a:highlight>
              <a:latin typeface="Arial"/>
              <a:cs typeface="Arial"/>
              <a:sym typeface="Arial"/>
            </a:endParaRPr>
          </a:p>
        </p:txBody>
      </p:sp>
      <p:sp>
        <p:nvSpPr>
          <p:cNvPr id="90" name="Google Shape;90;ga00f6b7b55_0_310"/>
          <p:cNvSpPr/>
          <p:nvPr/>
        </p:nvSpPr>
        <p:spPr>
          <a:xfrm rot="-1302143">
            <a:off x="3689139" y="5298320"/>
            <a:ext cx="472707" cy="612573"/>
          </a:xfrm>
          <a:prstGeom prst="rightArrow">
            <a:avLst>
              <a:gd name="adj1" fmla="val 50000"/>
              <a:gd name="adj2" fmla="val 51243"/>
            </a:avLst>
          </a:prstGeom>
          <a:solidFill>
            <a:schemeClr val="accen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E69138"/>
              </a:highlight>
              <a:latin typeface="Arial"/>
              <a:cs typeface="Arial"/>
              <a:sym typeface="Arial"/>
            </a:endParaRPr>
          </a:p>
        </p:txBody>
      </p:sp>
      <p:sp>
        <p:nvSpPr>
          <p:cNvPr id="91" name="Google Shape;91;ga00f6b7b55_0_310"/>
          <p:cNvSpPr/>
          <p:nvPr/>
        </p:nvSpPr>
        <p:spPr>
          <a:xfrm rot="-8829420">
            <a:off x="7579601" y="5406042"/>
            <a:ext cx="472767" cy="612452"/>
          </a:xfrm>
          <a:prstGeom prst="rightArrow">
            <a:avLst>
              <a:gd name="adj1" fmla="val 50000"/>
              <a:gd name="adj2" fmla="val 51243"/>
            </a:avLst>
          </a:prstGeom>
          <a:solidFill>
            <a:schemeClr val="accen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E69138"/>
              </a:highlight>
              <a:latin typeface="Arial"/>
              <a:cs typeface="Arial"/>
              <a:sym typeface="Arial"/>
            </a:endParaRPr>
          </a:p>
        </p:txBody>
      </p:sp>
      <p:sp>
        <p:nvSpPr>
          <p:cNvPr id="92" name="Google Shape;92;ga00f6b7b55_0_310"/>
          <p:cNvSpPr/>
          <p:nvPr/>
        </p:nvSpPr>
        <p:spPr>
          <a:xfrm rot="10800000">
            <a:off x="7651445" y="3774443"/>
            <a:ext cx="472800" cy="612400"/>
          </a:xfrm>
          <a:prstGeom prst="rightArrow">
            <a:avLst>
              <a:gd name="adj1" fmla="val 50000"/>
              <a:gd name="adj2" fmla="val 51243"/>
            </a:avLst>
          </a:prstGeom>
          <a:solidFill>
            <a:schemeClr val="accen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E69138"/>
              </a:highlight>
              <a:latin typeface="Arial"/>
              <a:cs typeface="Arial"/>
              <a:sym typeface="Arial"/>
            </a:endParaRPr>
          </a:p>
        </p:txBody>
      </p:sp>
      <p:sp>
        <p:nvSpPr>
          <p:cNvPr id="93" name="Google Shape;93;ga00f6b7b55_0_310"/>
          <p:cNvSpPr/>
          <p:nvPr/>
        </p:nvSpPr>
        <p:spPr>
          <a:xfrm rot="9368748">
            <a:off x="7615640" y="2152663"/>
            <a:ext cx="472787" cy="612296"/>
          </a:xfrm>
          <a:prstGeom prst="rightArrow">
            <a:avLst>
              <a:gd name="adj1" fmla="val 50000"/>
              <a:gd name="adj2" fmla="val 51243"/>
            </a:avLst>
          </a:prstGeom>
          <a:solidFill>
            <a:schemeClr val="accen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E69138"/>
              </a:highlight>
              <a:latin typeface="Arial"/>
              <a:cs typeface="Arial"/>
              <a:sym typeface="Arial"/>
            </a:endParaRPr>
          </a:p>
        </p:txBody>
      </p:sp>
      <p:sp>
        <p:nvSpPr>
          <p:cNvPr id="94" name="Google Shape;94;ga00f6b7b55_0_310"/>
          <p:cNvSpPr/>
          <p:nvPr/>
        </p:nvSpPr>
        <p:spPr>
          <a:xfrm>
            <a:off x="8208233" y="229267"/>
            <a:ext cx="3016800" cy="1125600"/>
          </a:xfrm>
          <a:prstGeom prst="roundRect">
            <a:avLst>
              <a:gd name="adj" fmla="val 16667"/>
            </a:avLst>
          </a:prstGeom>
          <a:no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867" kern="0">
                <a:solidFill>
                  <a:srgbClr val="000000"/>
                </a:solidFill>
                <a:latin typeface="Century Schoolbook"/>
                <a:ea typeface="Century Schoolbook"/>
                <a:cs typeface="Century Schoolbook"/>
                <a:sym typeface="Century Schoolbook"/>
              </a:rPr>
              <a:t>Legacy Reference Media Replacement</a:t>
            </a:r>
            <a:endParaRPr sz="1867" kern="0">
              <a:solidFill>
                <a:srgbClr val="000000"/>
              </a:solidFill>
              <a:latin typeface="Century Schoolbook"/>
              <a:ea typeface="Century Schoolbook"/>
              <a:cs typeface="Century Schoolbook"/>
              <a:sym typeface="Century Schoolbook"/>
            </a:endParaRPr>
          </a:p>
        </p:txBody>
      </p:sp>
      <p:sp>
        <p:nvSpPr>
          <p:cNvPr id="95" name="Google Shape;95;ga00f6b7b55_0_310"/>
          <p:cNvSpPr/>
          <p:nvPr/>
        </p:nvSpPr>
        <p:spPr>
          <a:xfrm>
            <a:off x="486633" y="229267"/>
            <a:ext cx="3016800" cy="1125600"/>
          </a:xfrm>
          <a:prstGeom prst="roundRect">
            <a:avLst>
              <a:gd name="adj" fmla="val 16667"/>
            </a:avLst>
          </a:prstGeom>
          <a:no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867" kern="0">
                <a:solidFill>
                  <a:srgbClr val="000000"/>
                </a:solidFill>
                <a:latin typeface="Century Schoolbook"/>
                <a:ea typeface="Century Schoolbook"/>
                <a:cs typeface="Century Schoolbook"/>
                <a:sym typeface="Century Schoolbook"/>
              </a:rPr>
              <a:t>Federal Agency Requests</a:t>
            </a:r>
            <a:endParaRPr sz="1867" kern="0">
              <a:solidFill>
                <a:srgbClr val="000000"/>
              </a:solidFill>
              <a:latin typeface="Century Schoolbook"/>
              <a:ea typeface="Century Schoolbook"/>
              <a:cs typeface="Century Schoolbook"/>
              <a:sym typeface="Century Schoolbook"/>
            </a:endParaRPr>
          </a:p>
        </p:txBody>
      </p:sp>
      <p:sp>
        <p:nvSpPr>
          <p:cNvPr id="96" name="Google Shape;96;ga00f6b7b55_0_310"/>
          <p:cNvSpPr/>
          <p:nvPr/>
        </p:nvSpPr>
        <p:spPr>
          <a:xfrm rot="8100000">
            <a:off x="7412408" y="1035293"/>
            <a:ext cx="472913" cy="612072"/>
          </a:xfrm>
          <a:prstGeom prst="rightArrow">
            <a:avLst>
              <a:gd name="adj1" fmla="val 50000"/>
              <a:gd name="adj2" fmla="val 51243"/>
            </a:avLst>
          </a:prstGeom>
          <a:solidFill>
            <a:schemeClr val="accen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E69138"/>
              </a:highlight>
              <a:latin typeface="Arial"/>
              <a:cs typeface="Arial"/>
              <a:sym typeface="Arial"/>
            </a:endParaRPr>
          </a:p>
        </p:txBody>
      </p:sp>
      <p:sp>
        <p:nvSpPr>
          <p:cNvPr id="97" name="Google Shape;97;ga00f6b7b55_0_310"/>
          <p:cNvSpPr/>
          <p:nvPr/>
        </p:nvSpPr>
        <p:spPr>
          <a:xfrm rot="2701826">
            <a:off x="3641936" y="1058637"/>
            <a:ext cx="532593" cy="612072"/>
          </a:xfrm>
          <a:prstGeom prst="rightArrow">
            <a:avLst>
              <a:gd name="adj1" fmla="val 50000"/>
              <a:gd name="adj2" fmla="val 51243"/>
            </a:avLst>
          </a:prstGeom>
          <a:solidFill>
            <a:schemeClr val="accen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E69138"/>
              </a:highlight>
              <a:latin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9"/>
          <p:cNvSpPr txBox="1">
            <a:spLocks noGrp="1"/>
          </p:cNvSpPr>
          <p:nvPr>
            <p:ph type="body" idx="1"/>
          </p:nvPr>
        </p:nvSpPr>
        <p:spPr>
          <a:xfrm>
            <a:off x="2366075" y="318175"/>
            <a:ext cx="8484855" cy="539700"/>
          </a:xfrm>
          <a:prstGeom prst="rect">
            <a:avLst/>
          </a:prstGeom>
          <a:noFill/>
          <a:ln>
            <a:noFill/>
          </a:ln>
        </p:spPr>
        <p:txBody>
          <a:bodyPr spcFirstLastPara="1" wrap="square" lIns="91400" tIns="45700" rIns="91400" bIns="45700" anchor="t" anchorCtr="0">
            <a:noAutofit/>
          </a:bodyPr>
          <a:lstStyle/>
          <a:p>
            <a:pPr marL="0" indent="0">
              <a:lnSpc>
                <a:spcPct val="80000"/>
              </a:lnSpc>
              <a:spcBef>
                <a:spcPts val="0"/>
              </a:spcBef>
            </a:pPr>
            <a:r>
              <a:rPr lang="en-US" sz="2400">
                <a:latin typeface="Source Sans Pro"/>
                <a:ea typeface="Source Sans Pro"/>
                <a:cs typeface="Source Sans Pro"/>
                <a:sym typeface="Source Sans Pro"/>
              </a:rPr>
              <a:t>MOTION PICTURE AND A/V PRESERVATION LABS</a:t>
            </a:r>
            <a:endParaRPr sz="2400">
              <a:latin typeface="Source Sans Pro"/>
              <a:ea typeface="Source Sans Pro"/>
              <a:cs typeface="Source Sans Pro"/>
              <a:sym typeface="Source Sans Pro"/>
            </a:endParaRPr>
          </a:p>
        </p:txBody>
      </p:sp>
      <p:pic>
        <p:nvPicPr>
          <p:cNvPr id="103" name="Google Shape;103;p9"/>
          <p:cNvPicPr preferRelativeResize="0"/>
          <p:nvPr/>
        </p:nvPicPr>
        <p:blipFill>
          <a:blip r:embed="rId3">
            <a:alphaModFix/>
          </a:blip>
          <a:stretch>
            <a:fillRect/>
          </a:stretch>
        </p:blipFill>
        <p:spPr>
          <a:xfrm>
            <a:off x="462768" y="1151500"/>
            <a:ext cx="4469001" cy="2741784"/>
          </a:xfrm>
          <a:prstGeom prst="rect">
            <a:avLst/>
          </a:prstGeom>
          <a:noFill/>
          <a:ln>
            <a:noFill/>
          </a:ln>
        </p:spPr>
      </p:pic>
      <p:pic>
        <p:nvPicPr>
          <p:cNvPr id="104" name="Google Shape;104;p9"/>
          <p:cNvPicPr preferRelativeResize="0"/>
          <p:nvPr/>
        </p:nvPicPr>
        <p:blipFill>
          <a:blip r:embed="rId4">
            <a:alphaModFix/>
          </a:blip>
          <a:stretch>
            <a:fillRect/>
          </a:stretch>
        </p:blipFill>
        <p:spPr>
          <a:xfrm>
            <a:off x="6491634" y="1151501"/>
            <a:ext cx="4996933" cy="2701433"/>
          </a:xfrm>
          <a:prstGeom prst="rect">
            <a:avLst/>
          </a:prstGeom>
          <a:noFill/>
          <a:ln>
            <a:noFill/>
          </a:ln>
        </p:spPr>
      </p:pic>
      <p:pic>
        <p:nvPicPr>
          <p:cNvPr id="105" name="Google Shape;105;p9"/>
          <p:cNvPicPr preferRelativeResize="0"/>
          <p:nvPr/>
        </p:nvPicPr>
        <p:blipFill>
          <a:blip r:embed="rId5">
            <a:alphaModFix/>
          </a:blip>
          <a:stretch>
            <a:fillRect/>
          </a:stretch>
        </p:blipFill>
        <p:spPr>
          <a:xfrm>
            <a:off x="3596033" y="3995267"/>
            <a:ext cx="4469000" cy="225313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a00f6b7b55_0_474"/>
          <p:cNvSpPr txBox="1">
            <a:spLocks noGrp="1"/>
          </p:cNvSpPr>
          <p:nvPr>
            <p:ph type="body" idx="1"/>
          </p:nvPr>
        </p:nvSpPr>
        <p:spPr>
          <a:xfrm>
            <a:off x="2366075" y="318175"/>
            <a:ext cx="8484800" cy="539600"/>
          </a:xfrm>
          <a:prstGeom prst="rect">
            <a:avLst/>
          </a:prstGeom>
          <a:noFill/>
          <a:ln>
            <a:noFill/>
          </a:ln>
        </p:spPr>
        <p:txBody>
          <a:bodyPr spcFirstLastPara="1" wrap="square" lIns="91400" tIns="45700" rIns="91400" bIns="45700" anchor="t" anchorCtr="0">
            <a:noAutofit/>
          </a:bodyPr>
          <a:lstStyle/>
          <a:p>
            <a:pPr marL="0" indent="0">
              <a:lnSpc>
                <a:spcPct val="80000"/>
              </a:lnSpc>
              <a:spcBef>
                <a:spcPts val="0"/>
              </a:spcBef>
            </a:pPr>
            <a:r>
              <a:rPr lang="en-US" sz="2400">
                <a:latin typeface="Source Sans Pro"/>
                <a:ea typeface="Source Sans Pro"/>
                <a:cs typeface="Source Sans Pro"/>
                <a:sym typeface="Source Sans Pro"/>
              </a:rPr>
              <a:t>MOTION PICTURE AND A/V PRESERVATION LABS</a:t>
            </a:r>
            <a:endParaRPr sz="2400">
              <a:latin typeface="Source Sans Pro"/>
              <a:ea typeface="Source Sans Pro"/>
              <a:cs typeface="Source Sans Pro"/>
              <a:sym typeface="Source Sans Pro"/>
            </a:endParaRPr>
          </a:p>
        </p:txBody>
      </p:sp>
      <p:pic>
        <p:nvPicPr>
          <p:cNvPr id="111" name="Google Shape;111;ga00f6b7b55_0_474"/>
          <p:cNvPicPr preferRelativeResize="0"/>
          <p:nvPr/>
        </p:nvPicPr>
        <p:blipFill>
          <a:blip r:embed="rId3">
            <a:alphaModFix/>
          </a:blip>
          <a:stretch>
            <a:fillRect/>
          </a:stretch>
        </p:blipFill>
        <p:spPr>
          <a:xfrm>
            <a:off x="6615967" y="2310004"/>
            <a:ext cx="4838700" cy="2641600"/>
          </a:xfrm>
          <a:prstGeom prst="rect">
            <a:avLst/>
          </a:prstGeom>
          <a:noFill/>
          <a:ln w="9525" cap="flat" cmpd="sng">
            <a:solidFill>
              <a:schemeClr val="accent1"/>
            </a:solidFill>
            <a:prstDash val="solid"/>
            <a:round/>
            <a:headEnd type="none" w="sm" len="sm"/>
            <a:tailEnd type="none" w="sm" len="sm"/>
          </a:ln>
        </p:spPr>
      </p:pic>
      <p:sp>
        <p:nvSpPr>
          <p:cNvPr id="112" name="Google Shape;112;ga00f6b7b55_0_474"/>
          <p:cNvSpPr txBox="1"/>
          <p:nvPr/>
        </p:nvSpPr>
        <p:spPr>
          <a:xfrm>
            <a:off x="609600" y="1193800"/>
            <a:ext cx="5486400" cy="4874000"/>
          </a:xfrm>
          <a:prstGeom prst="rect">
            <a:avLst/>
          </a:prstGeom>
          <a:noFill/>
          <a:ln>
            <a:noFill/>
          </a:ln>
        </p:spPr>
        <p:txBody>
          <a:bodyPr spcFirstLastPara="1" wrap="square" lIns="121900" tIns="60933" rIns="121900" bIns="60933" anchor="t" anchorCtr="0">
            <a:noAutofit/>
          </a:bodyPr>
          <a:lstStyle/>
          <a:p>
            <a:pPr algn="ctr" defTabSz="1219170">
              <a:spcBef>
                <a:spcPts val="800"/>
              </a:spcBef>
              <a:buClr>
                <a:srgbClr val="000000"/>
              </a:buClr>
            </a:pPr>
            <a:r>
              <a:rPr lang="en-US" sz="2933" kern="0">
                <a:solidFill>
                  <a:srgbClr val="000000"/>
                </a:solidFill>
                <a:latin typeface="Century Schoolbook"/>
                <a:ea typeface="Century Schoolbook"/>
                <a:cs typeface="Century Schoolbook"/>
                <a:sym typeface="Century Schoolbook"/>
              </a:rPr>
              <a:t>Researcher Requests:</a:t>
            </a:r>
            <a:endParaRPr sz="2933" kern="0">
              <a:solidFill>
                <a:srgbClr val="000000"/>
              </a:solidFill>
              <a:latin typeface="Century Schoolbook"/>
              <a:ea typeface="Century Schoolbook"/>
              <a:cs typeface="Century Schoolbook"/>
              <a:sym typeface="Century Schoolbook"/>
            </a:endParaRPr>
          </a:p>
          <a:p>
            <a:pPr marL="609585" indent="-431789" defTabSz="1219170">
              <a:spcBef>
                <a:spcPts val="800"/>
              </a:spcBef>
              <a:buClr>
                <a:srgbClr val="5B9BD5"/>
              </a:buClr>
              <a:buSzPts val="1500"/>
              <a:buFont typeface="Century Schoolbook"/>
              <a:buChar char="●"/>
            </a:pPr>
            <a:r>
              <a:rPr lang="en-US" sz="2000" kern="0">
                <a:solidFill>
                  <a:srgbClr val="000000"/>
                </a:solidFill>
                <a:latin typeface="Century Schoolbook"/>
                <a:ea typeface="Century Schoolbook"/>
                <a:cs typeface="Century Schoolbook"/>
                <a:sym typeface="Century Schoolbook"/>
              </a:rPr>
              <a:t>Provide digitization support for onsite reference viewing/listening for holdings which NARA does not have a suitable copy to provide for public access</a:t>
            </a:r>
            <a:endParaRPr sz="2000" kern="0">
              <a:solidFill>
                <a:srgbClr val="000000"/>
              </a:solidFill>
              <a:latin typeface="Century Schoolbook"/>
              <a:ea typeface="Century Schoolbook"/>
              <a:cs typeface="Century Schoolbook"/>
              <a:sym typeface="Century Schoolbook"/>
            </a:endParaRPr>
          </a:p>
          <a:p>
            <a:pPr defTabSz="1219170">
              <a:spcBef>
                <a:spcPts val="800"/>
              </a:spcBef>
              <a:buClr>
                <a:srgbClr val="000000"/>
              </a:buClr>
            </a:pPr>
            <a:endParaRPr sz="2000" kern="0">
              <a:solidFill>
                <a:srgbClr val="000000"/>
              </a:solidFill>
              <a:latin typeface="Century Schoolbook"/>
              <a:ea typeface="Century Schoolbook"/>
              <a:cs typeface="Century Schoolbook"/>
              <a:sym typeface="Century Schoolbook"/>
            </a:endParaRPr>
          </a:p>
          <a:p>
            <a:pPr marL="609585" indent="-431789" defTabSz="1219170">
              <a:spcBef>
                <a:spcPts val="800"/>
              </a:spcBef>
              <a:buClr>
                <a:srgbClr val="5B9BD5"/>
              </a:buClr>
              <a:buSzPts val="1500"/>
              <a:buFont typeface="Century Schoolbook"/>
              <a:buChar char="●"/>
            </a:pPr>
            <a:r>
              <a:rPr lang="en-US" sz="2000" kern="0">
                <a:solidFill>
                  <a:srgbClr val="000000"/>
                </a:solidFill>
                <a:latin typeface="Century Schoolbook"/>
                <a:ea typeface="Century Schoolbook"/>
                <a:cs typeface="Century Schoolbook"/>
                <a:sym typeface="Century Schoolbook"/>
              </a:rPr>
              <a:t>Comprises the vast majority of digitization requests for non-planned projects</a:t>
            </a:r>
            <a:endParaRPr sz="2000" kern="0">
              <a:solidFill>
                <a:srgbClr val="000000"/>
              </a:solidFill>
              <a:latin typeface="Century Schoolbook"/>
              <a:ea typeface="Century Schoolbook"/>
              <a:cs typeface="Century Schoolbook"/>
              <a:sym typeface="Century Schoolbook"/>
            </a:endParaRPr>
          </a:p>
          <a:p>
            <a:pPr defTabSz="1219170">
              <a:spcBef>
                <a:spcPts val="800"/>
              </a:spcBef>
              <a:buClr>
                <a:srgbClr val="000000"/>
              </a:buClr>
            </a:pPr>
            <a:endParaRPr sz="2000" kern="0">
              <a:solidFill>
                <a:srgbClr val="000000"/>
              </a:solidFill>
              <a:latin typeface="Century Schoolbook"/>
              <a:ea typeface="Century Schoolbook"/>
              <a:cs typeface="Century Schoolbook"/>
              <a:sym typeface="Century Schoolbook"/>
            </a:endParaRPr>
          </a:p>
          <a:p>
            <a:pPr marL="609585" indent="-431789" defTabSz="1219170">
              <a:spcBef>
                <a:spcPts val="800"/>
              </a:spcBef>
              <a:buClr>
                <a:srgbClr val="5B9BD5"/>
              </a:buClr>
              <a:buSzPts val="1500"/>
              <a:buFont typeface="Century Schoolbook"/>
              <a:buChar char="●"/>
            </a:pPr>
            <a:r>
              <a:rPr lang="en-US" sz="2000" kern="0">
                <a:solidFill>
                  <a:srgbClr val="000000"/>
                </a:solidFill>
                <a:latin typeface="Century Schoolbook"/>
                <a:ea typeface="Century Schoolbook"/>
                <a:cs typeface="Century Schoolbook"/>
                <a:sym typeface="Century Schoolbook"/>
              </a:rPr>
              <a:t>Film scanning comprises greatest number of public requests over video and audio</a:t>
            </a:r>
            <a:endParaRPr sz="2000" kern="0">
              <a:solidFill>
                <a:srgbClr val="000000"/>
              </a:solidFill>
              <a:latin typeface="Century Schoolbook"/>
              <a:ea typeface="Century Schoolbook"/>
              <a:cs typeface="Century Schoolbook"/>
              <a:sym typeface="Century Schoolbook"/>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a00f6b7b55_0_486"/>
          <p:cNvSpPr txBox="1">
            <a:spLocks noGrp="1"/>
          </p:cNvSpPr>
          <p:nvPr>
            <p:ph type="body" idx="1"/>
          </p:nvPr>
        </p:nvSpPr>
        <p:spPr>
          <a:xfrm>
            <a:off x="2366075" y="318175"/>
            <a:ext cx="8484800" cy="539600"/>
          </a:xfrm>
          <a:prstGeom prst="rect">
            <a:avLst/>
          </a:prstGeom>
          <a:noFill/>
          <a:ln>
            <a:noFill/>
          </a:ln>
        </p:spPr>
        <p:txBody>
          <a:bodyPr spcFirstLastPara="1" wrap="square" lIns="91400" tIns="45700" rIns="91400" bIns="45700" anchor="t" anchorCtr="0">
            <a:noAutofit/>
          </a:bodyPr>
          <a:lstStyle/>
          <a:p>
            <a:pPr marL="0" indent="0">
              <a:lnSpc>
                <a:spcPct val="80000"/>
              </a:lnSpc>
              <a:spcBef>
                <a:spcPts val="0"/>
              </a:spcBef>
            </a:pPr>
            <a:r>
              <a:rPr lang="en-US" sz="2400">
                <a:latin typeface="Source Sans Pro"/>
                <a:ea typeface="Source Sans Pro"/>
                <a:cs typeface="Source Sans Pro"/>
                <a:sym typeface="Source Sans Pro"/>
              </a:rPr>
              <a:t>MOTION PICTURE AND A/V PRESERVATION LABS</a:t>
            </a:r>
            <a:endParaRPr sz="2400">
              <a:latin typeface="Source Sans Pro"/>
              <a:ea typeface="Source Sans Pro"/>
              <a:cs typeface="Source Sans Pro"/>
              <a:sym typeface="Source Sans Pro"/>
            </a:endParaRPr>
          </a:p>
        </p:txBody>
      </p:sp>
      <p:sp>
        <p:nvSpPr>
          <p:cNvPr id="118" name="Google Shape;118;ga00f6b7b55_0_486"/>
          <p:cNvSpPr txBox="1"/>
          <p:nvPr/>
        </p:nvSpPr>
        <p:spPr>
          <a:xfrm>
            <a:off x="288067" y="1397000"/>
            <a:ext cx="11340400" cy="5099200"/>
          </a:xfrm>
          <a:prstGeom prst="rect">
            <a:avLst/>
          </a:prstGeom>
          <a:noFill/>
          <a:ln>
            <a:noFill/>
          </a:ln>
        </p:spPr>
        <p:txBody>
          <a:bodyPr spcFirstLastPara="1" wrap="square" lIns="121900" tIns="60933" rIns="121900" bIns="60933" anchor="t" anchorCtr="0">
            <a:noAutofit/>
          </a:bodyPr>
          <a:lstStyle/>
          <a:p>
            <a:pPr marL="609585" algn="ctr" defTabSz="1219170">
              <a:spcBef>
                <a:spcPts val="800"/>
              </a:spcBef>
              <a:buClr>
                <a:srgbClr val="000000"/>
              </a:buClr>
            </a:pPr>
            <a:r>
              <a:rPr lang="en-US" sz="2800" kern="0">
                <a:solidFill>
                  <a:srgbClr val="000000"/>
                </a:solidFill>
                <a:latin typeface="Century Schoolbook"/>
                <a:ea typeface="Century Schoolbook"/>
                <a:cs typeface="Century Schoolbook"/>
                <a:sym typeface="Century Schoolbook"/>
              </a:rPr>
              <a:t>Systematic preservation projects by series or collection</a:t>
            </a:r>
            <a:endParaRPr sz="2800" kern="0">
              <a:solidFill>
                <a:srgbClr val="000000"/>
              </a:solidFill>
              <a:latin typeface="Century Schoolbook"/>
              <a:ea typeface="Century Schoolbook"/>
              <a:cs typeface="Century Schoolbook"/>
              <a:sym typeface="Century Schoolbook"/>
            </a:endParaRPr>
          </a:p>
          <a:p>
            <a:pPr defTabSz="1219170">
              <a:spcBef>
                <a:spcPts val="800"/>
              </a:spcBef>
              <a:buClr>
                <a:srgbClr val="000000"/>
              </a:buClr>
            </a:pPr>
            <a:endParaRPr sz="2933" kern="0">
              <a:solidFill>
                <a:srgbClr val="000000"/>
              </a:solidFill>
              <a:latin typeface="Century Schoolbook"/>
              <a:ea typeface="Century Schoolbook"/>
              <a:cs typeface="Century Schoolbook"/>
              <a:sym typeface="Century Schoolbook"/>
            </a:endParaRPr>
          </a:p>
          <a:p>
            <a:pPr marL="609585" indent="-440256" defTabSz="1219170">
              <a:spcBef>
                <a:spcPts val="560"/>
              </a:spcBef>
              <a:buClr>
                <a:srgbClr val="5B9BD5"/>
              </a:buClr>
              <a:buSzPts val="1600"/>
              <a:buFont typeface="Century Schoolbook"/>
              <a:buChar char="●"/>
            </a:pPr>
            <a:r>
              <a:rPr lang="en-US" sz="2133" kern="0">
                <a:solidFill>
                  <a:srgbClr val="000000"/>
                </a:solidFill>
                <a:latin typeface="Century Schoolbook"/>
                <a:ea typeface="Century Schoolbook"/>
                <a:cs typeface="Century Schoolbook"/>
                <a:sym typeface="Century Schoolbook"/>
              </a:rPr>
              <a:t>Audio and Video Formats at risk, of highest use, or with limited/expensive playback options</a:t>
            </a:r>
            <a:endParaRPr sz="2133" kern="0">
              <a:solidFill>
                <a:srgbClr val="000000"/>
              </a:solidFill>
              <a:latin typeface="Century Schoolbook"/>
              <a:ea typeface="Century Schoolbook"/>
              <a:cs typeface="Century Schoolbook"/>
              <a:sym typeface="Century Schoolbook"/>
            </a:endParaRPr>
          </a:p>
          <a:p>
            <a:pPr defTabSz="1219170">
              <a:spcBef>
                <a:spcPts val="560"/>
              </a:spcBef>
              <a:buClr>
                <a:srgbClr val="000000"/>
              </a:buClr>
            </a:pPr>
            <a:endParaRPr sz="2133" kern="0">
              <a:solidFill>
                <a:srgbClr val="000000"/>
              </a:solidFill>
              <a:latin typeface="Century Schoolbook"/>
              <a:ea typeface="Century Schoolbook"/>
              <a:cs typeface="Century Schoolbook"/>
              <a:sym typeface="Century Schoolbook"/>
            </a:endParaRPr>
          </a:p>
          <a:p>
            <a:pPr marL="609585" indent="-440256" defTabSz="1219170">
              <a:spcBef>
                <a:spcPts val="560"/>
              </a:spcBef>
              <a:buClr>
                <a:srgbClr val="5B9BD5"/>
              </a:buClr>
              <a:buSzPts val="1600"/>
              <a:buFont typeface="Century Schoolbook"/>
              <a:buChar char="●"/>
            </a:pPr>
            <a:r>
              <a:rPr lang="en-US" sz="2133" kern="0">
                <a:solidFill>
                  <a:srgbClr val="000000"/>
                </a:solidFill>
                <a:latin typeface="Century Schoolbook"/>
                <a:ea typeface="Century Schoolbook"/>
                <a:cs typeface="Century Schoolbook"/>
                <a:sym typeface="Century Schoolbook"/>
              </a:rPr>
              <a:t>Determined in consultation between archival unit and labs</a:t>
            </a:r>
            <a:endParaRPr sz="2133" kern="0">
              <a:solidFill>
                <a:srgbClr val="000000"/>
              </a:solidFill>
              <a:latin typeface="Century Schoolbook"/>
              <a:ea typeface="Century Schoolbook"/>
              <a:cs typeface="Century Schoolbook"/>
              <a:sym typeface="Century Schoolbook"/>
            </a:endParaRPr>
          </a:p>
          <a:p>
            <a:pPr defTabSz="1219170">
              <a:spcBef>
                <a:spcPts val="560"/>
              </a:spcBef>
              <a:buClr>
                <a:srgbClr val="000000"/>
              </a:buClr>
            </a:pPr>
            <a:endParaRPr sz="2133" kern="0">
              <a:solidFill>
                <a:srgbClr val="000000"/>
              </a:solidFill>
              <a:latin typeface="Century Schoolbook"/>
              <a:ea typeface="Century Schoolbook"/>
              <a:cs typeface="Century Schoolbook"/>
              <a:sym typeface="Century Schoolbook"/>
            </a:endParaRPr>
          </a:p>
          <a:p>
            <a:pPr marL="609585" indent="-440256" defTabSz="1219170">
              <a:spcBef>
                <a:spcPts val="560"/>
              </a:spcBef>
              <a:buClr>
                <a:srgbClr val="5B9BD5"/>
              </a:buClr>
              <a:buSzPts val="1600"/>
              <a:buFont typeface="Century Schoolbook"/>
              <a:buChar char="●"/>
            </a:pPr>
            <a:r>
              <a:rPr lang="en-US" sz="2133" kern="0">
                <a:solidFill>
                  <a:srgbClr val="000000"/>
                </a:solidFill>
                <a:latin typeface="Century Schoolbook"/>
                <a:ea typeface="Century Schoolbook"/>
                <a:cs typeface="Century Schoolbook"/>
                <a:sym typeface="Century Schoolbook"/>
              </a:rPr>
              <a:t>Digitize to preservation file spec and create derivatives for access</a:t>
            </a:r>
            <a:endParaRPr sz="2133" kern="0">
              <a:solidFill>
                <a:srgbClr val="000000"/>
              </a:solidFill>
              <a:latin typeface="Century Schoolbook"/>
              <a:ea typeface="Century Schoolbook"/>
              <a:cs typeface="Century Schoolbook"/>
              <a:sym typeface="Century Schoolbook"/>
            </a:endParaRPr>
          </a:p>
          <a:p>
            <a:pPr defTabSz="1219170">
              <a:spcBef>
                <a:spcPts val="560"/>
              </a:spcBef>
              <a:buClr>
                <a:srgbClr val="000000"/>
              </a:buClr>
            </a:pPr>
            <a:endParaRPr sz="2133" kern="0">
              <a:solidFill>
                <a:srgbClr val="000000"/>
              </a:solidFill>
              <a:latin typeface="Century Schoolbook"/>
              <a:ea typeface="Century Schoolbook"/>
              <a:cs typeface="Century Schoolbook"/>
              <a:sym typeface="Century Schoolbook"/>
            </a:endParaRPr>
          </a:p>
          <a:p>
            <a:pPr marL="609585" indent="-440256" defTabSz="1219170">
              <a:spcBef>
                <a:spcPts val="560"/>
              </a:spcBef>
              <a:buClr>
                <a:srgbClr val="5B9BD5"/>
              </a:buClr>
              <a:buSzPts val="1600"/>
              <a:buFont typeface="Century Schoolbook"/>
              <a:buChar char="●"/>
            </a:pPr>
            <a:r>
              <a:rPr lang="en-US" sz="2133" kern="0">
                <a:solidFill>
                  <a:srgbClr val="000000"/>
                </a:solidFill>
                <a:latin typeface="Century Schoolbook"/>
                <a:ea typeface="Century Schoolbook"/>
                <a:cs typeface="Century Schoolbook"/>
                <a:sym typeface="Century Schoolbook"/>
              </a:rPr>
              <a:t>Collaborate with archival unit on metadata tracking, item/content verification/pulling and refiling process</a:t>
            </a:r>
            <a:endParaRPr sz="2133" kern="0">
              <a:solidFill>
                <a:srgbClr val="000000"/>
              </a:solidFill>
              <a:latin typeface="Century Schoolbook"/>
              <a:ea typeface="Century Schoolbook"/>
              <a:cs typeface="Century Schoolbook"/>
              <a:sym typeface="Century Schoolbook"/>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a00f6b7b55_0_493"/>
          <p:cNvSpPr txBox="1">
            <a:spLocks noGrp="1"/>
          </p:cNvSpPr>
          <p:nvPr>
            <p:ph type="body" idx="1"/>
          </p:nvPr>
        </p:nvSpPr>
        <p:spPr>
          <a:xfrm>
            <a:off x="2366075" y="318175"/>
            <a:ext cx="8484800" cy="539600"/>
          </a:xfrm>
          <a:prstGeom prst="rect">
            <a:avLst/>
          </a:prstGeom>
          <a:noFill/>
          <a:ln>
            <a:noFill/>
          </a:ln>
        </p:spPr>
        <p:txBody>
          <a:bodyPr spcFirstLastPara="1" wrap="square" lIns="91400" tIns="45700" rIns="91400" bIns="45700" anchor="t" anchorCtr="0">
            <a:noAutofit/>
          </a:bodyPr>
          <a:lstStyle/>
          <a:p>
            <a:pPr marL="0" indent="0">
              <a:lnSpc>
                <a:spcPct val="80000"/>
              </a:lnSpc>
              <a:spcBef>
                <a:spcPts val="0"/>
              </a:spcBef>
            </a:pPr>
            <a:r>
              <a:rPr lang="en-US" sz="2400">
                <a:latin typeface="Source Sans Pro"/>
                <a:ea typeface="Source Sans Pro"/>
                <a:cs typeface="Source Sans Pro"/>
                <a:sym typeface="Source Sans Pro"/>
              </a:rPr>
              <a:t>MOTION PICTURE AND A/V PRESERVATION LABS</a:t>
            </a:r>
            <a:endParaRPr sz="2400">
              <a:latin typeface="Source Sans Pro"/>
              <a:ea typeface="Source Sans Pro"/>
              <a:cs typeface="Source Sans Pro"/>
              <a:sym typeface="Source Sans Pro"/>
            </a:endParaRPr>
          </a:p>
        </p:txBody>
      </p:sp>
      <p:sp>
        <p:nvSpPr>
          <p:cNvPr id="124" name="Google Shape;124;ga00f6b7b55_0_493"/>
          <p:cNvSpPr txBox="1"/>
          <p:nvPr/>
        </p:nvSpPr>
        <p:spPr>
          <a:xfrm>
            <a:off x="288067" y="1397000"/>
            <a:ext cx="11340400" cy="5099200"/>
          </a:xfrm>
          <a:prstGeom prst="rect">
            <a:avLst/>
          </a:prstGeom>
          <a:noFill/>
          <a:ln>
            <a:noFill/>
          </a:ln>
        </p:spPr>
        <p:txBody>
          <a:bodyPr spcFirstLastPara="1" wrap="square" lIns="121900" tIns="60933" rIns="121900" bIns="60933" anchor="t" anchorCtr="0">
            <a:noAutofit/>
          </a:bodyPr>
          <a:lstStyle/>
          <a:p>
            <a:pPr marL="609585" algn="ctr" defTabSz="1219170">
              <a:spcBef>
                <a:spcPts val="800"/>
              </a:spcBef>
              <a:buClr>
                <a:srgbClr val="000000"/>
              </a:buClr>
            </a:pPr>
            <a:r>
              <a:rPr lang="en-US" sz="2800" kern="0">
                <a:solidFill>
                  <a:srgbClr val="000000"/>
                </a:solidFill>
                <a:latin typeface="Century Schoolbook"/>
                <a:ea typeface="Century Schoolbook"/>
                <a:cs typeface="Century Schoolbook"/>
                <a:sym typeface="Century Schoolbook"/>
              </a:rPr>
              <a:t>Systematic access projects by series or collection</a:t>
            </a:r>
            <a:endParaRPr sz="2800" kern="0">
              <a:solidFill>
                <a:srgbClr val="000000"/>
              </a:solidFill>
              <a:latin typeface="Century Schoolbook"/>
              <a:ea typeface="Century Schoolbook"/>
              <a:cs typeface="Century Schoolbook"/>
              <a:sym typeface="Century Schoolbook"/>
            </a:endParaRPr>
          </a:p>
          <a:p>
            <a:pPr defTabSz="1219170">
              <a:spcBef>
                <a:spcPts val="800"/>
              </a:spcBef>
              <a:buClr>
                <a:srgbClr val="000000"/>
              </a:buClr>
            </a:pPr>
            <a:endParaRPr sz="2933" kern="0">
              <a:solidFill>
                <a:srgbClr val="000000"/>
              </a:solidFill>
              <a:latin typeface="Century Schoolbook"/>
              <a:ea typeface="Century Schoolbook"/>
              <a:cs typeface="Century Schoolbook"/>
              <a:sym typeface="Century Schoolbook"/>
            </a:endParaRPr>
          </a:p>
          <a:p>
            <a:pPr marL="609585" indent="-404697" defTabSz="1219170">
              <a:spcBef>
                <a:spcPts val="560"/>
              </a:spcBef>
              <a:buClr>
                <a:srgbClr val="5B9BD5"/>
              </a:buClr>
              <a:buSzPts val="1180"/>
              <a:buFont typeface="Noto Sans Symbols"/>
              <a:buChar char="●"/>
            </a:pPr>
            <a:r>
              <a:rPr lang="en-US" sz="2133" kern="0">
                <a:solidFill>
                  <a:srgbClr val="000000"/>
                </a:solidFill>
                <a:latin typeface="Century Schoolbook"/>
                <a:ea typeface="Century Schoolbook"/>
                <a:cs typeface="Century Schoolbook"/>
                <a:sym typeface="Century Schoolbook"/>
              </a:rPr>
              <a:t>To retire and replace failing legacy media used as reference copies</a:t>
            </a:r>
            <a:endParaRPr sz="2133" kern="0">
              <a:solidFill>
                <a:srgbClr val="000000"/>
              </a:solidFill>
              <a:latin typeface="Century Schoolbook"/>
              <a:ea typeface="Century Schoolbook"/>
              <a:cs typeface="Century Schoolbook"/>
              <a:sym typeface="Century Schoolbook"/>
            </a:endParaRPr>
          </a:p>
          <a:p>
            <a:pPr defTabSz="1219170">
              <a:spcBef>
                <a:spcPts val="560"/>
              </a:spcBef>
              <a:buClr>
                <a:srgbClr val="000000"/>
              </a:buClr>
            </a:pPr>
            <a:endParaRPr sz="2133" kern="0">
              <a:solidFill>
                <a:srgbClr val="000000"/>
              </a:solidFill>
              <a:latin typeface="Century Schoolbook"/>
              <a:ea typeface="Century Schoolbook"/>
              <a:cs typeface="Century Schoolbook"/>
              <a:sym typeface="Century Schoolbook"/>
            </a:endParaRPr>
          </a:p>
          <a:p>
            <a:pPr marL="609585" indent="-404697" defTabSz="1219170">
              <a:spcBef>
                <a:spcPts val="560"/>
              </a:spcBef>
              <a:buClr>
                <a:srgbClr val="5B9BD5"/>
              </a:buClr>
              <a:buSzPts val="1180"/>
              <a:buFont typeface="Noto Sans Symbols"/>
              <a:buChar char="●"/>
            </a:pPr>
            <a:r>
              <a:rPr lang="en-US" sz="2133" kern="0">
                <a:solidFill>
                  <a:srgbClr val="000000"/>
                </a:solidFill>
                <a:latin typeface="Century Schoolbook"/>
                <a:ea typeface="Century Schoolbook"/>
                <a:cs typeface="Century Schoolbook"/>
                <a:sym typeface="Century Schoolbook"/>
              </a:rPr>
              <a:t>To increase access to high use holdings for researchers</a:t>
            </a:r>
            <a:endParaRPr sz="2133" kern="0">
              <a:solidFill>
                <a:srgbClr val="000000"/>
              </a:solidFill>
              <a:latin typeface="Century Schoolbook"/>
              <a:ea typeface="Century Schoolbook"/>
              <a:cs typeface="Century Schoolbook"/>
              <a:sym typeface="Century Schoolbook"/>
            </a:endParaRPr>
          </a:p>
          <a:p>
            <a:pPr defTabSz="1219170">
              <a:spcBef>
                <a:spcPts val="560"/>
              </a:spcBef>
              <a:buClr>
                <a:srgbClr val="000000"/>
              </a:buClr>
            </a:pPr>
            <a:endParaRPr sz="2133" kern="0">
              <a:solidFill>
                <a:srgbClr val="000000"/>
              </a:solidFill>
              <a:latin typeface="Century Schoolbook"/>
              <a:ea typeface="Century Schoolbook"/>
              <a:cs typeface="Century Schoolbook"/>
              <a:sym typeface="Century Schoolbook"/>
            </a:endParaRPr>
          </a:p>
          <a:p>
            <a:pPr marL="609585" indent="-404697" defTabSz="1219170">
              <a:spcBef>
                <a:spcPts val="560"/>
              </a:spcBef>
              <a:buClr>
                <a:srgbClr val="5B9BD5"/>
              </a:buClr>
              <a:buSzPts val="1180"/>
              <a:buFont typeface="Noto Sans Symbols"/>
              <a:buChar char="●"/>
            </a:pPr>
            <a:r>
              <a:rPr lang="en-US" sz="2133" kern="0">
                <a:solidFill>
                  <a:srgbClr val="000000"/>
                </a:solidFill>
                <a:latin typeface="Century Schoolbook"/>
                <a:ea typeface="Century Schoolbook"/>
                <a:cs typeface="Century Schoolbook"/>
                <a:sym typeface="Century Schoolbook"/>
              </a:rPr>
              <a:t>To increase online access in the NARA catalog</a:t>
            </a:r>
            <a:endParaRPr sz="2133" kern="0">
              <a:solidFill>
                <a:srgbClr val="000000"/>
              </a:solidFill>
              <a:latin typeface="Century Schoolbook"/>
              <a:ea typeface="Century Schoolbook"/>
              <a:cs typeface="Century Schoolbook"/>
              <a:sym typeface="Century Schoolbook"/>
            </a:endParaRPr>
          </a:p>
          <a:p>
            <a:pPr defTabSz="1219170">
              <a:spcBef>
                <a:spcPts val="560"/>
              </a:spcBef>
              <a:buClr>
                <a:srgbClr val="000000"/>
              </a:buClr>
            </a:pPr>
            <a:endParaRPr sz="2133" kern="0">
              <a:solidFill>
                <a:srgbClr val="000000"/>
              </a:solidFill>
              <a:latin typeface="Century Schoolbook"/>
              <a:ea typeface="Century Schoolbook"/>
              <a:cs typeface="Century Schoolbook"/>
              <a:sym typeface="Century Schoolbook"/>
            </a:endParaRPr>
          </a:p>
          <a:p>
            <a:pPr marL="609585" indent="-404697" defTabSz="1219170">
              <a:spcBef>
                <a:spcPts val="560"/>
              </a:spcBef>
              <a:buClr>
                <a:srgbClr val="5B9BD5"/>
              </a:buClr>
              <a:buSzPts val="1180"/>
              <a:buFont typeface="Noto Sans Symbols"/>
              <a:buChar char="●"/>
            </a:pPr>
            <a:r>
              <a:rPr lang="en-US" sz="2133" kern="0">
                <a:solidFill>
                  <a:srgbClr val="000000"/>
                </a:solidFill>
                <a:latin typeface="Century Schoolbook"/>
                <a:ea typeface="Century Schoolbook"/>
                <a:cs typeface="Century Schoolbook"/>
                <a:sym typeface="Century Schoolbook"/>
              </a:rPr>
              <a:t>To support specialized projects from another office (eg, exhibits or public programs)</a:t>
            </a:r>
            <a:endParaRPr sz="1467" kern="0">
              <a:solidFill>
                <a:srgbClr val="000000"/>
              </a:solidFill>
              <a:latin typeface="Century Schoolbook"/>
              <a:ea typeface="Century Schoolbook"/>
              <a:cs typeface="Century Schoolbook"/>
              <a:sym typeface="Century Schoolbook"/>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a00f6b7b55_0_510"/>
          <p:cNvSpPr txBox="1"/>
          <p:nvPr/>
        </p:nvSpPr>
        <p:spPr>
          <a:xfrm>
            <a:off x="479435" y="691421"/>
            <a:ext cx="5640000" cy="847200"/>
          </a:xfrm>
          <a:prstGeom prst="rect">
            <a:avLst/>
          </a:prstGeom>
          <a:noFill/>
          <a:ln>
            <a:noFill/>
          </a:ln>
        </p:spPr>
        <p:txBody>
          <a:bodyPr spcFirstLastPara="1" wrap="square" lIns="121900" tIns="60933" rIns="121900" bIns="60933" anchor="b" anchorCtr="0">
            <a:noAutofit/>
          </a:bodyPr>
          <a:lstStyle/>
          <a:p>
            <a:pPr algn="ctr" defTabSz="1219170">
              <a:buClr>
                <a:srgbClr val="000000"/>
              </a:buClr>
            </a:pPr>
            <a:r>
              <a:rPr lang="en-US" sz="2133" kern="0" cap="small" dirty="0">
                <a:solidFill>
                  <a:srgbClr val="000000"/>
                </a:solidFill>
                <a:latin typeface="Century Schoolbook"/>
                <a:ea typeface="Century Schoolbook"/>
                <a:cs typeface="Century Schoolbook"/>
                <a:sym typeface="Century Schoolbook"/>
              </a:rPr>
              <a:t>Digital preservation file workflows</a:t>
            </a:r>
            <a:endParaRPr sz="2133" kern="0" cap="small" dirty="0">
              <a:solidFill>
                <a:srgbClr val="000000"/>
              </a:solidFill>
              <a:latin typeface="Century Schoolbook"/>
              <a:ea typeface="Century Schoolbook"/>
              <a:cs typeface="Century Schoolbook"/>
              <a:sym typeface="Century Schoolbook"/>
            </a:endParaRPr>
          </a:p>
        </p:txBody>
      </p:sp>
      <p:sp>
        <p:nvSpPr>
          <p:cNvPr id="130" name="Google Shape;130;ga00f6b7b55_0_510"/>
          <p:cNvSpPr txBox="1"/>
          <p:nvPr/>
        </p:nvSpPr>
        <p:spPr>
          <a:xfrm>
            <a:off x="387137" y="1704969"/>
            <a:ext cx="5787200" cy="4524383"/>
          </a:xfrm>
          <a:prstGeom prst="rect">
            <a:avLst/>
          </a:prstGeom>
          <a:noFill/>
          <a:ln>
            <a:noFill/>
          </a:ln>
        </p:spPr>
        <p:txBody>
          <a:bodyPr spcFirstLastPara="1" wrap="square" lIns="121900" tIns="60933" rIns="121900" bIns="60933" anchor="t" anchorCtr="0">
            <a:noAutofit/>
          </a:bodyPr>
          <a:lstStyle/>
          <a:p>
            <a:pPr marL="1219170" indent="609585" defTabSz="1219170">
              <a:lnSpc>
                <a:spcPct val="50000"/>
              </a:lnSpc>
              <a:spcBef>
                <a:spcPts val="800"/>
              </a:spcBef>
              <a:buClr>
                <a:srgbClr val="000000"/>
              </a:buClr>
            </a:pPr>
            <a:r>
              <a:rPr lang="en-US" sz="2133" kern="0" dirty="0">
                <a:solidFill>
                  <a:srgbClr val="000000"/>
                </a:solidFill>
                <a:latin typeface="Century Schoolbook"/>
                <a:ea typeface="Century Schoolbook"/>
                <a:cs typeface="Century Schoolbook"/>
                <a:sym typeface="Century Schoolbook"/>
              </a:rPr>
              <a:t>Digitized Film:</a:t>
            </a:r>
            <a:r>
              <a:rPr lang="en-US" sz="3200" kern="0" dirty="0">
                <a:solidFill>
                  <a:srgbClr val="000000"/>
                </a:solidFill>
                <a:latin typeface="Century Schoolbook"/>
                <a:ea typeface="Century Schoolbook"/>
                <a:cs typeface="Century Schoolbook"/>
                <a:sym typeface="Century Schoolbook"/>
              </a:rPr>
              <a:t> </a:t>
            </a:r>
            <a:endParaRPr sz="3200" kern="0" dirty="0">
              <a:solidFill>
                <a:srgbClr val="000000"/>
              </a:solidFill>
              <a:latin typeface="Century Schoolbook"/>
              <a:ea typeface="Century Schoolbook"/>
              <a:cs typeface="Century Schoolbook"/>
              <a:sym typeface="Century Schoolbook"/>
            </a:endParaRPr>
          </a:p>
          <a:p>
            <a:pPr defTabSz="1219170">
              <a:lnSpc>
                <a:spcPct val="50000"/>
              </a:lnSpc>
              <a:spcBef>
                <a:spcPts val="800"/>
              </a:spcBef>
              <a:buClr>
                <a:srgbClr val="000000"/>
              </a:buClr>
            </a:pPr>
            <a:endParaRPr sz="3200"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DPX (Digital Picture Exchange) as defined by SMPTE 268M-1994</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Uncompressed</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Version 1</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Bit Depth: 10 Bit</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Resolution: 4K (4096x3112)</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Color space: 4:4:4</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Color model: RGB</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Log Byte order: Big endian</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Typical file size: ~ 68 GB/minute or 4 TB/hour</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Audio Data (if present):</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Encoded to Linear Pulse Code Modulation (LPCM)</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Sampling frequency: 96 kHz</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Bit depth: 24</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Sound field: mono or dual mono</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Typical file size: Mono: ~ 17.28 MB/minute or 1 GB/hour; Stereo: 134.5 MB/minute or 2 GB/hour</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Typical Derivatives may include: HD DPX, SD-MPEG-2, MPEG-4</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pPr>
            <a:endParaRPr sz="1333" kern="0" dirty="0">
              <a:solidFill>
                <a:srgbClr val="000000"/>
              </a:solidFill>
              <a:latin typeface="Century Schoolbook"/>
              <a:ea typeface="Century Schoolbook"/>
              <a:cs typeface="Century Schoolbook"/>
              <a:sym typeface="Century Schoolbook"/>
            </a:endParaRPr>
          </a:p>
          <a:p>
            <a:pPr defTabSz="1219170">
              <a:buClr>
                <a:srgbClr val="000000"/>
              </a:buClr>
            </a:pPr>
            <a:endParaRPr sz="1200" kern="0" dirty="0">
              <a:solidFill>
                <a:srgbClr val="FFFFFF"/>
              </a:solidFill>
              <a:latin typeface="Century Schoolbook"/>
              <a:ea typeface="Century Schoolbook"/>
              <a:cs typeface="Century Schoolbook"/>
              <a:sym typeface="Century Schoolbook"/>
            </a:endParaRPr>
          </a:p>
        </p:txBody>
      </p:sp>
      <p:pic>
        <p:nvPicPr>
          <p:cNvPr id="131" name="Google Shape;131;ga00f6b7b55_0_510"/>
          <p:cNvPicPr preferRelativeResize="0"/>
          <p:nvPr/>
        </p:nvPicPr>
        <p:blipFill>
          <a:blip r:embed="rId3">
            <a:alphaModFix/>
          </a:blip>
          <a:stretch>
            <a:fillRect/>
          </a:stretch>
        </p:blipFill>
        <p:spPr>
          <a:xfrm>
            <a:off x="6896534" y="1308834"/>
            <a:ext cx="4906933" cy="482003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a00f6b7b55_0_467"/>
          <p:cNvSpPr txBox="1"/>
          <p:nvPr/>
        </p:nvSpPr>
        <p:spPr>
          <a:xfrm>
            <a:off x="203200" y="672367"/>
            <a:ext cx="5640000" cy="847200"/>
          </a:xfrm>
          <a:prstGeom prst="rect">
            <a:avLst/>
          </a:prstGeom>
          <a:noFill/>
          <a:ln>
            <a:noFill/>
          </a:ln>
        </p:spPr>
        <p:txBody>
          <a:bodyPr spcFirstLastPara="1" wrap="square" lIns="121900" tIns="60933" rIns="121900" bIns="60933" anchor="b" anchorCtr="0">
            <a:noAutofit/>
          </a:bodyPr>
          <a:lstStyle/>
          <a:p>
            <a:pPr algn="ctr" defTabSz="1219170">
              <a:buClr>
                <a:srgbClr val="000000"/>
              </a:buClr>
            </a:pPr>
            <a:r>
              <a:rPr lang="en-US" sz="2133" kern="0" cap="small" dirty="0">
                <a:solidFill>
                  <a:srgbClr val="000000"/>
                </a:solidFill>
                <a:latin typeface="Century Schoolbook"/>
                <a:ea typeface="Century Schoolbook"/>
                <a:cs typeface="Century Schoolbook"/>
                <a:sym typeface="Century Schoolbook"/>
              </a:rPr>
              <a:t>Digital preservation file workflows</a:t>
            </a:r>
            <a:endParaRPr sz="2133" kern="0" cap="small" dirty="0">
              <a:solidFill>
                <a:srgbClr val="000000"/>
              </a:solidFill>
              <a:latin typeface="Century Schoolbook"/>
              <a:ea typeface="Century Schoolbook"/>
              <a:cs typeface="Century Schoolbook"/>
              <a:sym typeface="Century Schoolbook"/>
            </a:endParaRPr>
          </a:p>
        </p:txBody>
      </p:sp>
      <p:sp>
        <p:nvSpPr>
          <p:cNvPr id="137" name="Google Shape;137;ga00f6b7b55_0_467"/>
          <p:cNvSpPr txBox="1"/>
          <p:nvPr/>
        </p:nvSpPr>
        <p:spPr>
          <a:xfrm>
            <a:off x="301409" y="1538933"/>
            <a:ext cx="5787200" cy="4114800"/>
          </a:xfrm>
          <a:prstGeom prst="rect">
            <a:avLst/>
          </a:prstGeom>
          <a:noFill/>
          <a:ln>
            <a:noFill/>
          </a:ln>
        </p:spPr>
        <p:txBody>
          <a:bodyPr spcFirstLastPara="1" wrap="square" lIns="121900" tIns="60933" rIns="121900" bIns="60933" anchor="t" anchorCtr="0">
            <a:noAutofit/>
          </a:bodyPr>
          <a:lstStyle/>
          <a:p>
            <a:pPr algn="ctr" defTabSz="1219170">
              <a:lnSpc>
                <a:spcPct val="50000"/>
              </a:lnSpc>
              <a:spcBef>
                <a:spcPts val="800"/>
              </a:spcBef>
              <a:buClr>
                <a:srgbClr val="000000"/>
              </a:buClr>
            </a:pPr>
            <a:r>
              <a:rPr lang="en-US" sz="2133" kern="0" dirty="0">
                <a:solidFill>
                  <a:srgbClr val="000000"/>
                </a:solidFill>
                <a:latin typeface="Century Schoolbook"/>
                <a:ea typeface="Century Schoolbook"/>
                <a:cs typeface="Century Schoolbook"/>
                <a:sym typeface="Century Schoolbook"/>
              </a:rPr>
              <a:t>Digital Audio:</a:t>
            </a:r>
            <a:r>
              <a:rPr lang="en-US" sz="3200" kern="0" dirty="0">
                <a:solidFill>
                  <a:srgbClr val="000000"/>
                </a:solidFill>
                <a:latin typeface="Century Schoolbook"/>
                <a:ea typeface="Century Schoolbook"/>
                <a:cs typeface="Century Schoolbook"/>
                <a:sym typeface="Century Schoolbook"/>
              </a:rPr>
              <a:t> </a:t>
            </a:r>
            <a:endParaRPr sz="3200" kern="0" dirty="0">
              <a:solidFill>
                <a:srgbClr val="000000"/>
              </a:solidFill>
              <a:latin typeface="Century Schoolbook"/>
              <a:ea typeface="Century Schoolbook"/>
              <a:cs typeface="Century Schoolbook"/>
              <a:sym typeface="Century Schoolbook"/>
            </a:endParaRPr>
          </a:p>
          <a:p>
            <a:pPr defTabSz="1219170">
              <a:lnSpc>
                <a:spcPct val="50000"/>
              </a:lnSpc>
              <a:spcBef>
                <a:spcPts val="800"/>
              </a:spcBef>
              <a:buClr>
                <a:srgbClr val="000000"/>
              </a:buClr>
            </a:pPr>
            <a:endParaRPr sz="3200" kern="0" dirty="0">
              <a:solidFill>
                <a:srgbClr val="000000"/>
              </a:solidFill>
              <a:latin typeface="Century Schoolbook"/>
              <a:ea typeface="Century Schoolbook"/>
              <a:cs typeface="Century Schoolbook"/>
              <a:sym typeface="Century Schoolbook"/>
            </a:endParaRPr>
          </a:p>
          <a:p>
            <a:pPr defTabSz="1219170">
              <a:lnSpc>
                <a:spcPct val="50000"/>
              </a:lnSpc>
              <a:spcBef>
                <a:spcPts val="800"/>
              </a:spcBef>
              <a:buClr>
                <a:srgbClr val="000000"/>
              </a:buClr>
            </a:pPr>
            <a:r>
              <a:rPr lang="en-US" sz="1333" kern="0" dirty="0">
                <a:solidFill>
                  <a:srgbClr val="000000"/>
                </a:solidFill>
                <a:latin typeface="Century Schoolbook"/>
                <a:ea typeface="Century Schoolbook"/>
                <a:cs typeface="Century Schoolbook"/>
                <a:sym typeface="Century Schoolbook"/>
              </a:rPr>
              <a:t>Broadcast WAV (.wav) as defined by </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pPr>
            <a:r>
              <a:rPr lang="en-US" sz="1333" kern="0" dirty="0">
                <a:solidFill>
                  <a:srgbClr val="000000"/>
                </a:solidFill>
                <a:latin typeface="Century Schoolbook"/>
                <a:ea typeface="Century Schoolbook"/>
                <a:cs typeface="Century Schoolbook"/>
                <a:sym typeface="Century Schoolbook"/>
              </a:rPr>
              <a:t>The European Broadcasting Union in document Tech 3285</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pPr>
            <a:r>
              <a:rPr lang="en-US" sz="1333" kern="0" dirty="0">
                <a:solidFill>
                  <a:srgbClr val="000000"/>
                </a:solidFill>
                <a:latin typeface="Century Schoolbook"/>
                <a:ea typeface="Century Schoolbook"/>
                <a:cs typeface="Century Schoolbook"/>
                <a:sym typeface="Century Schoolbook"/>
              </a:rPr>
              <a:t>Uncompressed</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pPr>
            <a:r>
              <a:rPr lang="en-US" sz="1333" kern="0" dirty="0">
                <a:solidFill>
                  <a:srgbClr val="000000"/>
                </a:solidFill>
                <a:latin typeface="Century Schoolbook"/>
                <a:ea typeface="Century Schoolbook"/>
                <a:cs typeface="Century Schoolbook"/>
                <a:sym typeface="Century Schoolbook"/>
              </a:rPr>
              <a:t>Version: 1</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pPr>
            <a:r>
              <a:rPr lang="en-US" sz="1333" kern="0" dirty="0">
                <a:solidFill>
                  <a:srgbClr val="000000"/>
                </a:solidFill>
                <a:latin typeface="Century Schoolbook"/>
                <a:ea typeface="Century Schoolbook"/>
                <a:cs typeface="Century Schoolbook"/>
                <a:sym typeface="Century Schoolbook"/>
              </a:rPr>
              <a:t>Capture Information	</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pPr>
            <a:r>
              <a:rPr lang="en-US" sz="1333" kern="0" dirty="0">
                <a:solidFill>
                  <a:srgbClr val="000000"/>
                </a:solidFill>
                <a:latin typeface="Century Schoolbook"/>
                <a:ea typeface="Century Schoolbook"/>
                <a:cs typeface="Century Schoolbook"/>
                <a:sym typeface="Century Schoolbook"/>
              </a:rPr>
              <a:t>Encoded to Linear Pulse Code Modulation (LPCM)</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pPr>
            <a:r>
              <a:rPr lang="en-US" sz="1333" kern="0" dirty="0">
                <a:solidFill>
                  <a:srgbClr val="000000"/>
                </a:solidFill>
                <a:latin typeface="Century Schoolbook"/>
                <a:ea typeface="Century Schoolbook"/>
                <a:cs typeface="Century Schoolbook"/>
                <a:sym typeface="Century Schoolbook"/>
              </a:rPr>
              <a:t>Sampling frequency: 96 kHz</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pPr>
            <a:r>
              <a:rPr lang="en-US" sz="1333" kern="0" dirty="0">
                <a:solidFill>
                  <a:srgbClr val="000000"/>
                </a:solidFill>
                <a:latin typeface="Century Schoolbook"/>
                <a:ea typeface="Century Schoolbook"/>
                <a:cs typeface="Century Schoolbook"/>
                <a:sym typeface="Century Schoolbook"/>
              </a:rPr>
              <a:t>Bit depth: 24</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pPr>
            <a:r>
              <a:rPr lang="en-US" sz="1333" kern="0" dirty="0">
                <a:solidFill>
                  <a:srgbClr val="000000"/>
                </a:solidFill>
                <a:latin typeface="Century Schoolbook"/>
                <a:ea typeface="Century Schoolbook"/>
                <a:cs typeface="Century Schoolbook"/>
                <a:sym typeface="Century Schoolbook"/>
              </a:rPr>
              <a:t>Sound field: as in original recording</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pPr>
            <a:r>
              <a:rPr lang="en-US" sz="1333" kern="0" dirty="0">
                <a:solidFill>
                  <a:srgbClr val="000000"/>
                </a:solidFill>
                <a:latin typeface="Century Schoolbook"/>
                <a:ea typeface="Century Schoolbook"/>
                <a:cs typeface="Century Schoolbook"/>
                <a:sym typeface="Century Schoolbook"/>
              </a:rPr>
              <a:t>Byte order: Little endian</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pPr>
            <a:r>
              <a:rPr lang="en-US" sz="1333" kern="0" dirty="0">
                <a:solidFill>
                  <a:srgbClr val="000000"/>
                </a:solidFill>
                <a:latin typeface="Century Schoolbook"/>
                <a:ea typeface="Century Schoolbook"/>
                <a:cs typeface="Century Schoolbook"/>
                <a:sym typeface="Century Schoolbook"/>
              </a:rPr>
              <a:t>Typical file size Mono: ~ 17.28 MB/minute or 1 GB/hour</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pPr>
            <a:r>
              <a:rPr lang="en-US" sz="1333" kern="0" dirty="0">
                <a:solidFill>
                  <a:srgbClr val="000000"/>
                </a:solidFill>
                <a:latin typeface="Century Schoolbook"/>
                <a:ea typeface="Century Schoolbook"/>
                <a:cs typeface="Century Schoolbook"/>
                <a:sym typeface="Century Schoolbook"/>
              </a:rPr>
              <a:t>Stereo: ~ 134.5 MB/minute or 2 GB/hour</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pPr>
            <a:endParaRPr sz="1333" kern="0" dirty="0">
              <a:solidFill>
                <a:srgbClr val="000000"/>
              </a:solidFill>
              <a:latin typeface="Century Schoolbook"/>
              <a:ea typeface="Century Schoolbook"/>
              <a:cs typeface="Century Schoolbook"/>
              <a:sym typeface="Century Schoolbook"/>
            </a:endParaRPr>
          </a:p>
          <a:p>
            <a:pPr defTabSz="1219170">
              <a:buClr>
                <a:srgbClr val="000000"/>
              </a:buClr>
            </a:pPr>
            <a:r>
              <a:rPr lang="en-US" sz="1333" kern="0" dirty="0">
                <a:solidFill>
                  <a:srgbClr val="000000"/>
                </a:solidFill>
                <a:latin typeface="Century Schoolbook"/>
                <a:ea typeface="Century Schoolbook"/>
                <a:cs typeface="Century Schoolbook"/>
                <a:sym typeface="Century Schoolbook"/>
              </a:rPr>
              <a:t>MP3 Derivatives Listed above is file spec for reference deliverables - onsite and in the NARA Catalog</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pPr>
            <a:endParaRPr sz="1200" kern="0" dirty="0">
              <a:solidFill>
                <a:srgbClr val="FFFFFF"/>
              </a:solidFill>
              <a:latin typeface="Century Schoolbook"/>
              <a:ea typeface="Century Schoolbook"/>
              <a:cs typeface="Century Schoolbook"/>
              <a:sym typeface="Century Schoolbook"/>
            </a:endParaRPr>
          </a:p>
        </p:txBody>
      </p:sp>
      <p:pic>
        <p:nvPicPr>
          <p:cNvPr id="138" name="Google Shape;138;ga00f6b7b55_0_467"/>
          <p:cNvPicPr preferRelativeResize="0"/>
          <p:nvPr/>
        </p:nvPicPr>
        <p:blipFill>
          <a:blip r:embed="rId3">
            <a:alphaModFix/>
          </a:blip>
          <a:stretch>
            <a:fillRect/>
          </a:stretch>
        </p:blipFill>
        <p:spPr>
          <a:xfrm>
            <a:off x="6755600" y="1081733"/>
            <a:ext cx="4928400" cy="2581832"/>
          </a:xfrm>
          <a:prstGeom prst="rect">
            <a:avLst/>
          </a:prstGeom>
          <a:noFill/>
          <a:ln>
            <a:noFill/>
          </a:ln>
        </p:spPr>
      </p:pic>
      <p:pic>
        <p:nvPicPr>
          <p:cNvPr id="139" name="Google Shape;139;ga00f6b7b55_0_467"/>
          <p:cNvPicPr preferRelativeResize="0"/>
          <p:nvPr/>
        </p:nvPicPr>
        <p:blipFill>
          <a:blip r:embed="rId4">
            <a:alphaModFix/>
          </a:blip>
          <a:stretch>
            <a:fillRect/>
          </a:stretch>
        </p:blipFill>
        <p:spPr>
          <a:xfrm>
            <a:off x="6755600" y="3771167"/>
            <a:ext cx="4928403" cy="2411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a00f6b7b55_0_502"/>
          <p:cNvSpPr txBox="1"/>
          <p:nvPr/>
        </p:nvSpPr>
        <p:spPr>
          <a:xfrm>
            <a:off x="203200" y="672367"/>
            <a:ext cx="5640000" cy="847200"/>
          </a:xfrm>
          <a:prstGeom prst="rect">
            <a:avLst/>
          </a:prstGeom>
          <a:noFill/>
          <a:ln>
            <a:noFill/>
          </a:ln>
        </p:spPr>
        <p:txBody>
          <a:bodyPr spcFirstLastPara="1" wrap="square" lIns="121900" tIns="60933" rIns="121900" bIns="60933" anchor="b" anchorCtr="0">
            <a:noAutofit/>
          </a:bodyPr>
          <a:lstStyle/>
          <a:p>
            <a:pPr algn="ctr" defTabSz="1219170">
              <a:buClr>
                <a:srgbClr val="000000"/>
              </a:buClr>
            </a:pPr>
            <a:r>
              <a:rPr lang="en-US" sz="2133" kern="0" cap="small" dirty="0">
                <a:solidFill>
                  <a:srgbClr val="000000"/>
                </a:solidFill>
                <a:latin typeface="Century Schoolbook"/>
                <a:ea typeface="Century Schoolbook"/>
                <a:cs typeface="Century Schoolbook"/>
                <a:sym typeface="Century Schoolbook"/>
              </a:rPr>
              <a:t>Digital preservation file workflows</a:t>
            </a:r>
            <a:endParaRPr sz="2133" kern="0" cap="small" dirty="0">
              <a:solidFill>
                <a:srgbClr val="000000"/>
              </a:solidFill>
              <a:latin typeface="Century Schoolbook"/>
              <a:ea typeface="Century Schoolbook"/>
              <a:cs typeface="Century Schoolbook"/>
              <a:sym typeface="Century Schoolbook"/>
            </a:endParaRPr>
          </a:p>
        </p:txBody>
      </p:sp>
      <p:sp>
        <p:nvSpPr>
          <p:cNvPr id="145" name="Google Shape;145;ga00f6b7b55_0_502"/>
          <p:cNvSpPr txBox="1"/>
          <p:nvPr/>
        </p:nvSpPr>
        <p:spPr>
          <a:xfrm>
            <a:off x="158529" y="1538933"/>
            <a:ext cx="5787200" cy="4903600"/>
          </a:xfrm>
          <a:prstGeom prst="rect">
            <a:avLst/>
          </a:prstGeom>
          <a:noFill/>
          <a:ln>
            <a:noFill/>
          </a:ln>
        </p:spPr>
        <p:txBody>
          <a:bodyPr spcFirstLastPara="1" wrap="square" lIns="121900" tIns="60933" rIns="121900" bIns="60933" anchor="t" anchorCtr="0">
            <a:noAutofit/>
          </a:bodyPr>
          <a:lstStyle/>
          <a:p>
            <a:pPr algn="ctr" defTabSz="1219170">
              <a:lnSpc>
                <a:spcPct val="50000"/>
              </a:lnSpc>
              <a:spcBef>
                <a:spcPts val="800"/>
              </a:spcBef>
              <a:buClr>
                <a:srgbClr val="000000"/>
              </a:buClr>
            </a:pPr>
            <a:r>
              <a:rPr lang="en-US" sz="2133" kern="0" dirty="0">
                <a:solidFill>
                  <a:srgbClr val="000000"/>
                </a:solidFill>
                <a:latin typeface="Century Schoolbook"/>
                <a:ea typeface="Century Schoolbook"/>
                <a:cs typeface="Century Schoolbook"/>
                <a:sym typeface="Century Schoolbook"/>
              </a:rPr>
              <a:t>Digital Video:</a:t>
            </a:r>
            <a:r>
              <a:rPr lang="en-US" sz="3200" kern="0" dirty="0">
                <a:solidFill>
                  <a:srgbClr val="000000"/>
                </a:solidFill>
                <a:latin typeface="Century Schoolbook"/>
                <a:ea typeface="Century Schoolbook"/>
                <a:cs typeface="Century Schoolbook"/>
                <a:sym typeface="Century Schoolbook"/>
              </a:rPr>
              <a:t> </a:t>
            </a:r>
            <a:endParaRPr sz="3200" kern="0" dirty="0">
              <a:solidFill>
                <a:srgbClr val="000000"/>
              </a:solidFill>
              <a:latin typeface="Century Schoolbook"/>
              <a:ea typeface="Century Schoolbook"/>
              <a:cs typeface="Century Schoolbook"/>
              <a:sym typeface="Century Schoolbook"/>
            </a:endParaRPr>
          </a:p>
          <a:p>
            <a:pPr defTabSz="1219170">
              <a:buClr>
                <a:srgbClr val="000000"/>
              </a:buClr>
            </a:pP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AVI (Audio Video Interleaved)</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	</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Target Total Bitrate: ~228 Mbps</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Timecode: Source LTC/VITC</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Frame size: 720x486</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Video codec type: Uncompressed</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Video codec: v210</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Video bit depth: 10 bit</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Video frame rate: 29.97 fps</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Chroma subsampling: 4:2:2</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Interlaced scan</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Audio channels: 4 discrete (2 AES pairs)</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Audio codec: PCM</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Audio sample rate: 48 KHz</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Audio sample size: 24 bit</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Typical file size: ~589 MB/minute or 95.37GB/hour</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Typical Derivatives include MPEG-2 50mb/s (Reproduction)</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buSzPts val="1100"/>
            </a:pPr>
            <a:r>
              <a:rPr lang="en-US" sz="1333" kern="0" dirty="0">
                <a:solidFill>
                  <a:srgbClr val="000000"/>
                </a:solidFill>
                <a:latin typeface="Century Schoolbook"/>
                <a:ea typeface="Century Schoolbook"/>
                <a:cs typeface="Century Schoolbook"/>
                <a:sym typeface="Century Schoolbook"/>
              </a:rPr>
              <a:t>MPEG-4 ~2 </a:t>
            </a:r>
            <a:r>
              <a:rPr lang="en-US" sz="1333" kern="0" dirty="0" err="1">
                <a:solidFill>
                  <a:srgbClr val="000000"/>
                </a:solidFill>
                <a:latin typeface="Century Schoolbook"/>
                <a:ea typeface="Century Schoolbook"/>
                <a:cs typeface="Century Schoolbook"/>
                <a:sym typeface="Century Schoolbook"/>
              </a:rPr>
              <a:t>mb</a:t>
            </a:r>
            <a:r>
              <a:rPr lang="en-US" sz="1333" kern="0" dirty="0">
                <a:solidFill>
                  <a:srgbClr val="000000"/>
                </a:solidFill>
                <a:latin typeface="Century Schoolbook"/>
                <a:ea typeface="Century Schoolbook"/>
                <a:cs typeface="Century Schoolbook"/>
                <a:sym typeface="Century Schoolbook"/>
              </a:rPr>
              <a:t>/s (Reference)</a:t>
            </a:r>
            <a:endParaRPr sz="1333" kern="0" dirty="0">
              <a:solidFill>
                <a:srgbClr val="000000"/>
              </a:solidFill>
              <a:latin typeface="Century Schoolbook"/>
              <a:ea typeface="Century Schoolbook"/>
              <a:cs typeface="Century Schoolbook"/>
              <a:sym typeface="Century Schoolbook"/>
            </a:endParaRPr>
          </a:p>
          <a:p>
            <a:pPr defTabSz="1219170">
              <a:buClr>
                <a:srgbClr val="000000"/>
              </a:buClr>
            </a:pPr>
            <a:endParaRPr sz="1200" kern="0" dirty="0">
              <a:solidFill>
                <a:srgbClr val="FFFFFF"/>
              </a:solidFill>
              <a:latin typeface="Century Schoolbook"/>
              <a:ea typeface="Century Schoolbook"/>
              <a:cs typeface="Century Schoolbook"/>
              <a:sym typeface="Century Schoolbook"/>
            </a:endParaRPr>
          </a:p>
        </p:txBody>
      </p:sp>
      <p:pic>
        <p:nvPicPr>
          <p:cNvPr id="146" name="Google Shape;146;ga00f6b7b55_0_502"/>
          <p:cNvPicPr preferRelativeResize="0"/>
          <p:nvPr/>
        </p:nvPicPr>
        <p:blipFill>
          <a:blip r:embed="rId3">
            <a:alphaModFix/>
          </a:blip>
          <a:stretch>
            <a:fillRect/>
          </a:stretch>
        </p:blipFill>
        <p:spPr>
          <a:xfrm>
            <a:off x="6250400" y="1462734"/>
            <a:ext cx="5502101" cy="4519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0"/>
          <p:cNvSpPr txBox="1">
            <a:spLocks noGrp="1"/>
          </p:cNvSpPr>
          <p:nvPr>
            <p:ph type="body" idx="1"/>
          </p:nvPr>
        </p:nvSpPr>
        <p:spPr>
          <a:xfrm>
            <a:off x="2366075" y="318175"/>
            <a:ext cx="8484855" cy="539700"/>
          </a:xfrm>
          <a:prstGeom prst="rect">
            <a:avLst/>
          </a:prstGeom>
          <a:noFill/>
          <a:ln>
            <a:noFill/>
          </a:ln>
        </p:spPr>
        <p:txBody>
          <a:bodyPr spcFirstLastPara="1" wrap="square" lIns="91400" tIns="45700" rIns="91400" bIns="45700" anchor="t" anchorCtr="0">
            <a:noAutofit/>
          </a:bodyPr>
          <a:lstStyle/>
          <a:p>
            <a:pPr marL="0" indent="0" algn="l">
              <a:lnSpc>
                <a:spcPct val="80000"/>
              </a:lnSpc>
              <a:spcBef>
                <a:spcPts val="0"/>
              </a:spcBef>
            </a:pPr>
            <a:r>
              <a:rPr lang="en-US" sz="2400">
                <a:latin typeface="Source Sans Pro"/>
                <a:ea typeface="Source Sans Pro"/>
                <a:cs typeface="Source Sans Pro"/>
                <a:sym typeface="Source Sans Pro"/>
              </a:rPr>
              <a:t>NARA CATALOG - ITEM LEVEL DESCRIPTION FOR A/V RECORDS</a:t>
            </a:r>
            <a:endParaRPr sz="2400">
              <a:latin typeface="Source Sans Pro"/>
              <a:ea typeface="Source Sans Pro"/>
              <a:cs typeface="Source Sans Pro"/>
              <a:sym typeface="Source Sans Pro"/>
            </a:endParaRPr>
          </a:p>
        </p:txBody>
      </p:sp>
      <p:sp>
        <p:nvSpPr>
          <p:cNvPr id="152" name="Google Shape;152;p10"/>
          <p:cNvSpPr txBox="1"/>
          <p:nvPr/>
        </p:nvSpPr>
        <p:spPr>
          <a:xfrm>
            <a:off x="406400" y="1727200"/>
            <a:ext cx="10962000" cy="4330000"/>
          </a:xfrm>
          <a:prstGeom prst="rect">
            <a:avLst/>
          </a:prstGeom>
          <a:noFill/>
          <a:ln>
            <a:noFill/>
          </a:ln>
        </p:spPr>
        <p:txBody>
          <a:bodyPr spcFirstLastPara="1" wrap="square" lIns="121900" tIns="121900" rIns="121900" bIns="121900" anchor="t" anchorCtr="0">
            <a:noAutofit/>
          </a:bodyPr>
          <a:lstStyle/>
          <a:p>
            <a:pPr algn="ctr" defTabSz="1219170">
              <a:spcBef>
                <a:spcPts val="800"/>
              </a:spcBef>
              <a:buClr>
                <a:srgbClr val="000000"/>
              </a:buClr>
            </a:pPr>
            <a:r>
              <a:rPr lang="en-US" sz="2667" kern="0">
                <a:solidFill>
                  <a:srgbClr val="000000"/>
                </a:solidFill>
                <a:latin typeface="Century Schoolbook"/>
                <a:ea typeface="Century Schoolbook"/>
                <a:cs typeface="Century Schoolbook"/>
                <a:sym typeface="Century Schoolbook"/>
              </a:rPr>
              <a:t>Sample Project:</a:t>
            </a:r>
            <a:endParaRPr sz="2667" kern="0">
              <a:solidFill>
                <a:srgbClr val="000000"/>
              </a:solidFill>
              <a:latin typeface="Century Schoolbook"/>
              <a:ea typeface="Century Schoolbook"/>
              <a:cs typeface="Century Schoolbook"/>
              <a:sym typeface="Century Schoolbook"/>
            </a:endParaRPr>
          </a:p>
          <a:p>
            <a:pPr algn="ctr" defTabSz="1219170">
              <a:spcBef>
                <a:spcPts val="800"/>
              </a:spcBef>
              <a:buClr>
                <a:srgbClr val="000000"/>
              </a:buClr>
            </a:pPr>
            <a:endParaRPr sz="2667" kern="0">
              <a:solidFill>
                <a:srgbClr val="000000"/>
              </a:solidFill>
              <a:latin typeface="Century Schoolbook"/>
              <a:ea typeface="Century Schoolbook"/>
              <a:cs typeface="Century Schoolbook"/>
              <a:sym typeface="Century Schoolbook"/>
            </a:endParaRPr>
          </a:p>
          <a:p>
            <a:pPr marL="609585" indent="-379297" defTabSz="1219170">
              <a:spcBef>
                <a:spcPts val="800"/>
              </a:spcBef>
              <a:buClr>
                <a:srgbClr val="5B9BD5"/>
              </a:buClr>
              <a:buSzPts val="880"/>
              <a:buFont typeface="Century Schoolbook"/>
              <a:buChar char="●"/>
            </a:pPr>
            <a:r>
              <a:rPr lang="en-US" sz="2133" kern="0">
                <a:solidFill>
                  <a:srgbClr val="000000"/>
                </a:solidFill>
                <a:latin typeface="Century Schoolbook"/>
                <a:ea typeface="Century Schoolbook"/>
                <a:cs typeface="Century Schoolbook"/>
                <a:sym typeface="Century Schoolbook"/>
              </a:rPr>
              <a:t>Systematic Film Scanning of </a:t>
            </a:r>
            <a:r>
              <a:rPr lang="en-US" sz="2133" u="sng" kern="0">
                <a:solidFill>
                  <a:srgbClr val="5B9BD5"/>
                </a:solidFill>
                <a:latin typeface="Century Schoolbook"/>
                <a:ea typeface="Century Schoolbook"/>
                <a:cs typeface="Century Schoolbook"/>
                <a:sym typeface="Century Schoolbook"/>
                <a:hlinkClick r:id="rId3">
                  <a:extLst>
                    <a:ext uri="{A12FA001-AC4F-418D-AE19-62706E023703}">
                      <ahyp:hlinkClr xmlns:ahyp="http://schemas.microsoft.com/office/drawing/2018/hyperlinkcolor" val="tx"/>
                    </a:ext>
                  </a:extLst>
                </a:hlinkClick>
              </a:rPr>
              <a:t>U.S. Army World War I Historical Collection</a:t>
            </a:r>
            <a:r>
              <a:rPr lang="en-US" sz="2133" u="sng" kern="0">
                <a:solidFill>
                  <a:srgbClr val="000000"/>
                </a:solidFill>
                <a:latin typeface="Century Schoolbook"/>
                <a:ea typeface="Century Schoolbook"/>
                <a:cs typeface="Century Schoolbook"/>
                <a:sym typeface="Century Schoolbook"/>
                <a:hlinkClick r:id="rId3"/>
              </a:rPr>
              <a:t> </a:t>
            </a:r>
            <a:br>
              <a:rPr lang="en-US" sz="2133" kern="0">
                <a:solidFill>
                  <a:srgbClr val="000000"/>
                </a:solidFill>
                <a:latin typeface="Century Schoolbook"/>
                <a:ea typeface="Century Schoolbook"/>
                <a:cs typeface="Century Schoolbook"/>
                <a:sym typeface="Century Schoolbook"/>
              </a:rPr>
            </a:br>
            <a:endParaRPr sz="2133" kern="0">
              <a:solidFill>
                <a:srgbClr val="000000"/>
              </a:solidFill>
              <a:latin typeface="Century Schoolbook"/>
              <a:ea typeface="Century Schoolbook"/>
              <a:cs typeface="Century Schoolbook"/>
              <a:sym typeface="Century Schoolbook"/>
            </a:endParaRPr>
          </a:p>
          <a:p>
            <a:pPr marL="609585" indent="-379297" defTabSz="1219170">
              <a:buClr>
                <a:srgbClr val="5B9BD5"/>
              </a:buClr>
              <a:buSzPts val="880"/>
              <a:buFont typeface="Century Schoolbook"/>
              <a:buChar char="●"/>
            </a:pPr>
            <a:r>
              <a:rPr lang="en-US" sz="2133" kern="0">
                <a:solidFill>
                  <a:srgbClr val="000000"/>
                </a:solidFill>
                <a:latin typeface="Century Schoolbook"/>
                <a:ea typeface="Century Schoolbook"/>
                <a:cs typeface="Century Schoolbook"/>
                <a:sym typeface="Century Schoolbook"/>
              </a:rPr>
              <a:t>5 year project to digitize all films and associated textual records</a:t>
            </a:r>
            <a:endParaRPr sz="2133" kern="0">
              <a:solidFill>
                <a:srgbClr val="000000"/>
              </a:solidFill>
              <a:latin typeface="Century Schoolbook"/>
              <a:ea typeface="Century Schoolbook"/>
              <a:cs typeface="Century Schoolbook"/>
              <a:sym typeface="Century Schoolbook"/>
            </a:endParaRPr>
          </a:p>
          <a:p>
            <a:pPr marL="609585" defTabSz="1219170">
              <a:spcBef>
                <a:spcPts val="800"/>
              </a:spcBef>
              <a:buClr>
                <a:srgbClr val="000000"/>
              </a:buClr>
            </a:pPr>
            <a:endParaRPr sz="2133" kern="0">
              <a:solidFill>
                <a:srgbClr val="000000"/>
              </a:solidFill>
              <a:latin typeface="Century Schoolbook"/>
              <a:ea typeface="Century Schoolbook"/>
              <a:cs typeface="Century Schoolbook"/>
              <a:sym typeface="Century Schoolbook"/>
            </a:endParaRPr>
          </a:p>
          <a:p>
            <a:pPr marL="609585" indent="-379297" defTabSz="1219170">
              <a:spcBef>
                <a:spcPts val="800"/>
              </a:spcBef>
              <a:buClr>
                <a:srgbClr val="5B9BD5"/>
              </a:buClr>
              <a:buSzPts val="880"/>
              <a:buFont typeface="Century Schoolbook"/>
              <a:buChar char="●"/>
            </a:pPr>
            <a:r>
              <a:rPr lang="en-US" sz="2133" kern="0">
                <a:solidFill>
                  <a:srgbClr val="000000"/>
                </a:solidFill>
                <a:latin typeface="Century Schoolbook"/>
                <a:ea typeface="Century Schoolbook"/>
                <a:cs typeface="Century Schoolbook"/>
                <a:sym typeface="Century Schoolbook"/>
              </a:rPr>
              <a:t>Update legacy catalog records</a:t>
            </a:r>
            <a:endParaRPr sz="2133" kern="0">
              <a:solidFill>
                <a:srgbClr val="000000"/>
              </a:solidFill>
              <a:latin typeface="Century Schoolbook"/>
              <a:ea typeface="Century Schoolbook"/>
              <a:cs typeface="Century Schoolbook"/>
              <a:sym typeface="Century Schoolbook"/>
            </a:endParaRPr>
          </a:p>
          <a:p>
            <a:pPr defTabSz="1219170">
              <a:spcBef>
                <a:spcPts val="800"/>
              </a:spcBef>
              <a:buClr>
                <a:srgbClr val="000000"/>
              </a:buClr>
            </a:pPr>
            <a:endParaRPr sz="2133" kern="0">
              <a:solidFill>
                <a:srgbClr val="000000"/>
              </a:solidFill>
              <a:latin typeface="Century Schoolbook"/>
              <a:ea typeface="Century Schoolbook"/>
              <a:cs typeface="Century Schoolbook"/>
              <a:sym typeface="Century Schoolbook"/>
            </a:endParaRPr>
          </a:p>
          <a:p>
            <a:pPr marL="609585" indent="-379297" defTabSz="1219170">
              <a:spcBef>
                <a:spcPts val="800"/>
              </a:spcBef>
              <a:buClr>
                <a:srgbClr val="5B9BD5"/>
              </a:buClr>
              <a:buSzPts val="880"/>
              <a:buFont typeface="Century Schoolbook"/>
              <a:buChar char="●"/>
            </a:pPr>
            <a:r>
              <a:rPr lang="en-US" sz="2133" kern="0">
                <a:solidFill>
                  <a:srgbClr val="000000"/>
                </a:solidFill>
                <a:latin typeface="Century Schoolbook"/>
                <a:ea typeface="Century Schoolbook"/>
                <a:cs typeface="Century Schoolbook"/>
                <a:sym typeface="Century Schoolbook"/>
              </a:rPr>
              <a:t>Transcription of textual files in catalog during telework</a:t>
            </a:r>
            <a:endParaRPr sz="800" kern="0">
              <a:solidFill>
                <a:srgbClr val="000000"/>
              </a:solidFill>
              <a:latin typeface="Century Schoolbook"/>
              <a:ea typeface="Century Schoolbook"/>
              <a:cs typeface="Century Schoolbook"/>
              <a:sym typeface="Century Schoolbook"/>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21AA091-B764-434D-BC7E-F8EB31F90635}"/>
              </a:ext>
            </a:extLst>
          </p:cNvPr>
          <p:cNvSpPr>
            <a:spLocks noGrp="1"/>
          </p:cNvSpPr>
          <p:nvPr>
            <p:ph type="title"/>
          </p:nvPr>
        </p:nvSpPr>
        <p:spPr/>
        <p:txBody>
          <a:bodyPr/>
          <a:lstStyle/>
          <a:p>
            <a:r>
              <a:rPr lang="en-US" b="1" dirty="0">
                <a:solidFill>
                  <a:srgbClr val="C00000"/>
                </a:solidFill>
              </a:rPr>
              <a:t>Welcome and Agenda</a:t>
            </a:r>
            <a:endParaRPr lang="en-US" dirty="0">
              <a:solidFill>
                <a:srgbClr val="C00000"/>
              </a:solidFill>
            </a:endParaRPr>
          </a:p>
        </p:txBody>
      </p:sp>
      <p:sp>
        <p:nvSpPr>
          <p:cNvPr id="5" name="Content Placeholder 4"/>
          <p:cNvSpPr>
            <a:spLocks noGrp="1"/>
          </p:cNvSpPr>
          <p:nvPr>
            <p:ph idx="1"/>
          </p:nvPr>
        </p:nvSpPr>
        <p:spPr>
          <a:xfrm>
            <a:off x="2055042" y="1552481"/>
            <a:ext cx="7849109" cy="4292138"/>
          </a:xfrm>
          <a:solidFill>
            <a:schemeClr val="bg1"/>
          </a:solidFill>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r>
              <a:rPr lang="en-US" sz="2200" dirty="0"/>
              <a:t>Welcome</a:t>
            </a:r>
          </a:p>
          <a:p>
            <a:pPr marL="0" indent="0">
              <a:buNone/>
            </a:pPr>
            <a:br>
              <a:rPr lang="en-US" sz="2200" dirty="0"/>
            </a:br>
            <a:r>
              <a:rPr lang="en-US" sz="2200" dirty="0"/>
              <a:t>Today’s Agenda</a:t>
            </a:r>
          </a:p>
          <a:p>
            <a:pPr marL="0" indent="0">
              <a:buNone/>
            </a:pPr>
            <a:endParaRPr lang="en-US" sz="2200" dirty="0"/>
          </a:p>
          <a:p>
            <a:pPr marL="714375" lvl="1" indent="-257175"/>
            <a:r>
              <a:rPr lang="en-US" sz="1800" dirty="0"/>
              <a:t>Introductions</a:t>
            </a:r>
          </a:p>
          <a:p>
            <a:pPr marL="257175" indent="-257175"/>
            <a:endParaRPr lang="en-US" sz="2200" dirty="0"/>
          </a:p>
          <a:p>
            <a:pPr marL="714375" lvl="1" indent="-257175"/>
            <a:r>
              <a:rPr lang="en-US" sz="1800" dirty="0"/>
              <a:t>Presentations</a:t>
            </a:r>
          </a:p>
          <a:p>
            <a:pPr marL="257175" indent="-257175"/>
            <a:endParaRPr lang="en-US" sz="2200" dirty="0"/>
          </a:p>
          <a:p>
            <a:pPr marL="714375" lvl="1" indent="-257175"/>
            <a:r>
              <a:rPr lang="en-US" sz="1800" dirty="0"/>
              <a:t>Q and A</a:t>
            </a:r>
          </a:p>
          <a:p>
            <a:pPr marL="257175" indent="-257175"/>
            <a:endParaRPr lang="en-US" sz="2200" dirty="0"/>
          </a:p>
          <a:p>
            <a:pPr marL="714375" lvl="1" indent="-257175"/>
            <a:r>
              <a:rPr lang="en-US" sz="1800" dirty="0"/>
              <a:t>Announcements</a:t>
            </a:r>
            <a:endParaRPr lang="en-US" b="0" dirty="0"/>
          </a:p>
          <a:p>
            <a:pPr marL="257175" indent="-257175"/>
            <a:endParaRPr lang="en-US" b="0" dirty="0"/>
          </a:p>
        </p:txBody>
      </p:sp>
      <p:pic>
        <p:nvPicPr>
          <p:cNvPr id="4" name="Picture 3">
            <a:extLst>
              <a:ext uri="{FF2B5EF4-FFF2-40B4-BE49-F238E27FC236}">
                <a16:creationId xmlns:a16="http://schemas.microsoft.com/office/drawing/2014/main" id="{335E4B8B-E01E-4E08-BA01-B465EC12FA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871" y="5457824"/>
            <a:ext cx="1407459" cy="1085370"/>
          </a:xfrm>
          <a:prstGeom prst="rect">
            <a:avLst/>
          </a:prstGeom>
        </p:spPr>
      </p:pic>
      <p:pic>
        <p:nvPicPr>
          <p:cNvPr id="11" name="Google Shape;91;p13" descr="A drawing of a face&#10;&#10;Description automatically generated">
            <a:extLst>
              <a:ext uri="{FF2B5EF4-FFF2-40B4-BE49-F238E27FC236}">
                <a16:creationId xmlns:a16="http://schemas.microsoft.com/office/drawing/2014/main" id="{ACF2D063-E96F-4EC2-997C-226C03E028D8}"/>
              </a:ext>
            </a:extLst>
          </p:cNvPr>
          <p:cNvPicPr preferRelativeResize="0"/>
          <p:nvPr/>
        </p:nvPicPr>
        <p:blipFill rotWithShape="1">
          <a:blip r:embed="rId3">
            <a:alphaModFix/>
          </a:blip>
          <a:srcRect/>
          <a:stretch/>
        </p:blipFill>
        <p:spPr>
          <a:xfrm>
            <a:off x="10351382" y="5457824"/>
            <a:ext cx="1130466" cy="1081088"/>
          </a:xfrm>
          <a:prstGeom prst="rect">
            <a:avLst/>
          </a:prstGeom>
          <a:noFill/>
          <a:ln>
            <a:noFill/>
          </a:ln>
        </p:spPr>
      </p:pic>
    </p:spTree>
    <p:extLst>
      <p:ext uri="{BB962C8B-B14F-4D97-AF65-F5344CB8AC3E}">
        <p14:creationId xmlns:p14="http://schemas.microsoft.com/office/powerpoint/2010/main" val="3760159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a00f6b7b55_0_522"/>
          <p:cNvSpPr txBox="1">
            <a:spLocks noGrp="1"/>
          </p:cNvSpPr>
          <p:nvPr>
            <p:ph type="body" idx="1"/>
          </p:nvPr>
        </p:nvSpPr>
        <p:spPr>
          <a:xfrm>
            <a:off x="1919633" y="318167"/>
            <a:ext cx="9995600" cy="539600"/>
          </a:xfrm>
          <a:prstGeom prst="rect">
            <a:avLst/>
          </a:prstGeom>
          <a:noFill/>
          <a:ln>
            <a:noFill/>
          </a:ln>
        </p:spPr>
        <p:txBody>
          <a:bodyPr spcFirstLastPara="1" wrap="square" lIns="91400" tIns="45700" rIns="91400" bIns="45700" anchor="t" anchorCtr="0">
            <a:noAutofit/>
          </a:bodyPr>
          <a:lstStyle/>
          <a:p>
            <a:pPr marL="0" indent="0">
              <a:lnSpc>
                <a:spcPct val="80000"/>
              </a:lnSpc>
              <a:spcBef>
                <a:spcPts val="0"/>
              </a:spcBef>
            </a:pPr>
            <a:r>
              <a:rPr lang="en-US" sz="2400">
                <a:latin typeface="Source Sans Pro"/>
                <a:ea typeface="Source Sans Pro"/>
                <a:cs typeface="Source Sans Pro"/>
                <a:sym typeface="Source Sans Pro"/>
              </a:rPr>
              <a:t>NARA RESOURCES FOR MOVING IMAGE AND SOUND COLLECTIONS</a:t>
            </a:r>
            <a:endParaRPr sz="2400">
              <a:latin typeface="Source Sans Pro"/>
              <a:ea typeface="Source Sans Pro"/>
              <a:cs typeface="Source Sans Pro"/>
              <a:sym typeface="Source Sans Pro"/>
            </a:endParaRPr>
          </a:p>
        </p:txBody>
      </p:sp>
      <p:sp>
        <p:nvSpPr>
          <p:cNvPr id="158" name="Google Shape;158;ga00f6b7b55_0_522"/>
          <p:cNvSpPr txBox="1"/>
          <p:nvPr/>
        </p:nvSpPr>
        <p:spPr>
          <a:xfrm>
            <a:off x="149433" y="1848800"/>
            <a:ext cx="7812400" cy="4494400"/>
          </a:xfrm>
          <a:prstGeom prst="rect">
            <a:avLst/>
          </a:prstGeom>
          <a:noFill/>
          <a:ln>
            <a:noFill/>
          </a:ln>
        </p:spPr>
        <p:txBody>
          <a:bodyPr spcFirstLastPara="1" wrap="square" lIns="121900" tIns="60933" rIns="121900" bIns="60933" anchor="b" anchorCtr="0">
            <a:noAutofit/>
          </a:bodyPr>
          <a:lstStyle/>
          <a:p>
            <a:pPr defTabSz="1219170">
              <a:buClr>
                <a:srgbClr val="000000"/>
              </a:buClr>
            </a:pPr>
            <a:r>
              <a:rPr lang="en-US" sz="2239" b="1" kern="0" cap="small" dirty="0">
                <a:solidFill>
                  <a:srgbClr val="000000"/>
                </a:solidFill>
                <a:latin typeface="Century Schoolbook"/>
                <a:ea typeface="Century Schoolbook"/>
                <a:cs typeface="Century Schoolbook"/>
                <a:sym typeface="Century Schoolbook"/>
              </a:rPr>
              <a:t>Moving image/audio reference requests can be sent to: </a:t>
            </a:r>
            <a:br>
              <a:rPr lang="en-US" sz="2239" b="1" kern="0" cap="small" dirty="0">
                <a:solidFill>
                  <a:srgbClr val="000000"/>
                </a:solidFill>
                <a:latin typeface="Century Schoolbook"/>
                <a:ea typeface="Century Schoolbook"/>
                <a:cs typeface="Century Schoolbook"/>
                <a:sym typeface="Century Schoolbook"/>
              </a:rPr>
            </a:br>
            <a:r>
              <a:rPr lang="en-US" sz="2239" b="1" u="sng" kern="0" cap="small" dirty="0">
                <a:solidFill>
                  <a:srgbClr val="5B9BD5"/>
                </a:solidFill>
                <a:latin typeface="Century Schoolbook"/>
                <a:ea typeface="Century Schoolbook"/>
                <a:cs typeface="Century Schoolbook"/>
                <a:sym typeface="Century Schoolbook"/>
                <a:hlinkClick r:id="rId3">
                  <a:extLst>
                    <a:ext uri="{A12FA001-AC4F-418D-AE19-62706E023703}">
                      <ahyp:hlinkClr xmlns:ahyp="http://schemas.microsoft.com/office/drawing/2018/hyperlinkcolor" val="tx"/>
                    </a:ext>
                  </a:extLst>
                </a:hlinkClick>
              </a:rPr>
              <a:t>mopix@nara.gov</a:t>
            </a:r>
            <a:br>
              <a:rPr lang="en-US" sz="2239" b="1" kern="0" cap="small" dirty="0">
                <a:solidFill>
                  <a:srgbClr val="000000"/>
                </a:solidFill>
                <a:latin typeface="Century Schoolbook"/>
                <a:ea typeface="Century Schoolbook"/>
                <a:cs typeface="Century Schoolbook"/>
                <a:sym typeface="Century Schoolbook"/>
              </a:rPr>
            </a:br>
            <a:endParaRPr sz="2239" b="1" kern="0" cap="small" dirty="0">
              <a:solidFill>
                <a:srgbClr val="000000"/>
              </a:solidFill>
              <a:latin typeface="Century Schoolbook"/>
              <a:ea typeface="Century Schoolbook"/>
              <a:cs typeface="Century Schoolbook"/>
              <a:sym typeface="Century Schoolbook"/>
            </a:endParaRPr>
          </a:p>
          <a:p>
            <a:pPr defTabSz="1219170">
              <a:buClr>
                <a:srgbClr val="000000"/>
              </a:buClr>
            </a:pPr>
            <a:r>
              <a:rPr lang="en-US" sz="2239" b="1" kern="0" cap="small" dirty="0">
                <a:solidFill>
                  <a:srgbClr val="000000"/>
                </a:solidFill>
                <a:latin typeface="Century Schoolbook"/>
                <a:ea typeface="Century Schoolbook"/>
                <a:cs typeface="Century Schoolbook"/>
                <a:sym typeface="Century Schoolbook"/>
              </a:rPr>
              <a:t>NARA Moving image and Recorded Sound Website:</a:t>
            </a:r>
            <a:endParaRPr sz="2239" b="1" kern="0" cap="small" dirty="0">
              <a:solidFill>
                <a:srgbClr val="000000"/>
              </a:solidFill>
              <a:latin typeface="Century Schoolbook"/>
              <a:ea typeface="Century Schoolbook"/>
              <a:cs typeface="Century Schoolbook"/>
              <a:sym typeface="Century Schoolbook"/>
            </a:endParaRPr>
          </a:p>
          <a:p>
            <a:pPr defTabSz="1219170">
              <a:buClr>
                <a:srgbClr val="000000"/>
              </a:buClr>
            </a:pPr>
            <a:r>
              <a:rPr lang="en-US" sz="2239" b="1" u="sng" kern="0" cap="small" dirty="0">
                <a:solidFill>
                  <a:srgbClr val="5B9BD5"/>
                </a:solidFill>
                <a:latin typeface="Century Schoolbook"/>
                <a:ea typeface="Century Schoolbook"/>
                <a:cs typeface="Century Schoolbook"/>
                <a:sym typeface="Century Schoolbook"/>
                <a:hlinkClick r:id="rId4">
                  <a:extLst>
                    <a:ext uri="{A12FA001-AC4F-418D-AE19-62706E023703}">
                      <ahyp:hlinkClr xmlns:ahyp="http://schemas.microsoft.com/office/drawing/2018/hyperlinkcolor" val="tx"/>
                    </a:ext>
                  </a:extLst>
                </a:hlinkClick>
              </a:rPr>
              <a:t>www.archives.gov/research/motion-pictures</a:t>
            </a:r>
            <a:endParaRPr sz="2239" b="1" kern="0" cap="small" dirty="0">
              <a:solidFill>
                <a:srgbClr val="5B9BD5"/>
              </a:solidFill>
              <a:latin typeface="Century Schoolbook"/>
              <a:ea typeface="Century Schoolbook"/>
              <a:cs typeface="Century Schoolbook"/>
              <a:sym typeface="Century Schoolbook"/>
            </a:endParaRPr>
          </a:p>
          <a:p>
            <a:pPr defTabSz="1219170">
              <a:buClr>
                <a:srgbClr val="000000"/>
              </a:buClr>
            </a:pPr>
            <a:br>
              <a:rPr lang="en-US" sz="2239" b="1" kern="0" cap="small" dirty="0">
                <a:solidFill>
                  <a:srgbClr val="000000"/>
                </a:solidFill>
                <a:latin typeface="Century Schoolbook"/>
                <a:ea typeface="Century Schoolbook"/>
                <a:cs typeface="Century Schoolbook"/>
                <a:sym typeface="Century Schoolbook"/>
              </a:rPr>
            </a:br>
            <a:r>
              <a:rPr lang="en-US" sz="2239" b="1" kern="0" cap="small" dirty="0">
                <a:solidFill>
                  <a:srgbClr val="000000"/>
                </a:solidFill>
                <a:latin typeface="Century Schoolbook"/>
                <a:ea typeface="Century Schoolbook"/>
                <a:cs typeface="Century Schoolbook"/>
                <a:sym typeface="Century Schoolbook"/>
              </a:rPr>
              <a:t>Unwritten Record Blog: </a:t>
            </a:r>
            <a:br>
              <a:rPr lang="en-US" sz="2239" b="1" kern="0" cap="small" dirty="0">
                <a:solidFill>
                  <a:srgbClr val="000000"/>
                </a:solidFill>
                <a:latin typeface="Century Schoolbook"/>
                <a:ea typeface="Century Schoolbook"/>
                <a:cs typeface="Century Schoolbook"/>
                <a:sym typeface="Century Schoolbook"/>
              </a:rPr>
            </a:br>
            <a:r>
              <a:rPr lang="en-US" sz="2239" b="1" u="sng" kern="0" cap="small" dirty="0">
                <a:solidFill>
                  <a:srgbClr val="5B9BD5"/>
                </a:solidFill>
                <a:latin typeface="Century Schoolbook"/>
                <a:ea typeface="Century Schoolbook"/>
                <a:cs typeface="Century Schoolbook"/>
                <a:sym typeface="Century Schoolbook"/>
                <a:hlinkClick r:id="rId5">
                  <a:extLst>
                    <a:ext uri="{A12FA001-AC4F-418D-AE19-62706E023703}">
                      <ahyp:hlinkClr xmlns:ahyp="http://schemas.microsoft.com/office/drawing/2018/hyperlinkcolor" val="tx"/>
                    </a:ext>
                  </a:extLst>
                </a:hlinkClick>
              </a:rPr>
              <a:t>unwritten-record.blogs.archives.gov</a:t>
            </a:r>
            <a:br>
              <a:rPr lang="en-US" sz="2239" b="1" kern="0" cap="small" dirty="0">
                <a:solidFill>
                  <a:srgbClr val="000000"/>
                </a:solidFill>
                <a:latin typeface="Century Schoolbook"/>
                <a:ea typeface="Century Schoolbook"/>
                <a:cs typeface="Century Schoolbook"/>
                <a:sym typeface="Century Schoolbook"/>
              </a:rPr>
            </a:br>
            <a:br>
              <a:rPr lang="en-US" sz="2239" b="1" kern="0" cap="small" dirty="0">
                <a:solidFill>
                  <a:srgbClr val="000000"/>
                </a:solidFill>
                <a:latin typeface="Century Schoolbook"/>
                <a:ea typeface="Century Schoolbook"/>
                <a:cs typeface="Century Schoolbook"/>
                <a:sym typeface="Century Schoolbook"/>
              </a:rPr>
            </a:br>
            <a:r>
              <a:rPr lang="en-US" sz="2239" b="1" kern="0" cap="small" dirty="0">
                <a:solidFill>
                  <a:srgbClr val="000000"/>
                </a:solidFill>
                <a:latin typeface="Century Schoolbook"/>
                <a:ea typeface="Century Schoolbook"/>
                <a:cs typeface="Century Schoolbook"/>
                <a:sym typeface="Century Schoolbook"/>
              </a:rPr>
              <a:t>Nara Catalog </a:t>
            </a:r>
            <a:endParaRPr sz="2239" b="1" kern="0" cap="small" dirty="0">
              <a:solidFill>
                <a:srgbClr val="000000"/>
              </a:solidFill>
              <a:latin typeface="Century Schoolbook"/>
              <a:ea typeface="Century Schoolbook"/>
              <a:cs typeface="Century Schoolbook"/>
              <a:sym typeface="Century Schoolbook"/>
            </a:endParaRPr>
          </a:p>
          <a:p>
            <a:pPr defTabSz="1219170">
              <a:buClr>
                <a:srgbClr val="000000"/>
              </a:buClr>
            </a:pPr>
            <a:r>
              <a:rPr lang="en-US" sz="2239" b="1" u="sng" kern="0" cap="small" dirty="0">
                <a:solidFill>
                  <a:srgbClr val="5B9BD5"/>
                </a:solidFill>
                <a:latin typeface="Century Schoolbook"/>
                <a:ea typeface="Century Schoolbook"/>
                <a:cs typeface="Century Schoolbook"/>
                <a:sym typeface="Century Schoolbook"/>
                <a:hlinkClick r:id="rId6">
                  <a:extLst>
                    <a:ext uri="{A12FA001-AC4F-418D-AE19-62706E023703}">
                      <ahyp:hlinkClr xmlns:ahyp="http://schemas.microsoft.com/office/drawing/2018/hyperlinkcolor" val="tx"/>
                    </a:ext>
                  </a:extLst>
                </a:hlinkClick>
              </a:rPr>
              <a:t>catalog.archives.gov</a:t>
            </a:r>
            <a:r>
              <a:rPr lang="en-US" sz="2639" b="1" kern="0" cap="small" dirty="0">
                <a:solidFill>
                  <a:srgbClr val="000000"/>
                </a:solidFill>
                <a:latin typeface="Century Schoolbook"/>
                <a:ea typeface="Century Schoolbook"/>
                <a:cs typeface="Century Schoolbook"/>
                <a:sym typeface="Century Schoolbook"/>
              </a:rPr>
              <a:t> </a:t>
            </a:r>
            <a:br>
              <a:rPr lang="en-US" sz="3600" b="1" kern="0" cap="small" dirty="0">
                <a:solidFill>
                  <a:srgbClr val="000000"/>
                </a:solidFill>
                <a:latin typeface="Century Schoolbook"/>
                <a:ea typeface="Century Schoolbook"/>
                <a:cs typeface="Century Schoolbook"/>
                <a:sym typeface="Century Schoolbook"/>
              </a:rPr>
            </a:br>
            <a:endParaRPr sz="3600" b="1" kern="0" cap="small" dirty="0">
              <a:solidFill>
                <a:srgbClr val="000000"/>
              </a:solidFill>
              <a:latin typeface="Century Schoolbook"/>
              <a:ea typeface="Century Schoolbook"/>
              <a:cs typeface="Century Schoolbook"/>
              <a:sym typeface="Century Schoolbook"/>
            </a:endParaRPr>
          </a:p>
        </p:txBody>
      </p:sp>
      <p:sp>
        <p:nvSpPr>
          <p:cNvPr id="159" name="Google Shape;159;ga00f6b7b55_0_522"/>
          <p:cNvSpPr txBox="1"/>
          <p:nvPr/>
        </p:nvSpPr>
        <p:spPr>
          <a:xfrm>
            <a:off x="7845300" y="2641133"/>
            <a:ext cx="4244800" cy="2755600"/>
          </a:xfrm>
          <a:prstGeom prst="rect">
            <a:avLst/>
          </a:prstGeom>
          <a:noFill/>
          <a:ln>
            <a:noFill/>
          </a:ln>
        </p:spPr>
        <p:txBody>
          <a:bodyPr spcFirstLastPara="1" wrap="square" lIns="121900" tIns="60933" rIns="121900" bIns="60933" anchor="t" anchorCtr="0">
            <a:noAutofit/>
          </a:bodyPr>
          <a:lstStyle/>
          <a:p>
            <a:pPr algn="ctr" defTabSz="1219170">
              <a:lnSpc>
                <a:spcPct val="90000"/>
              </a:lnSpc>
              <a:spcBef>
                <a:spcPts val="800"/>
              </a:spcBef>
              <a:buClr>
                <a:srgbClr val="000000"/>
              </a:buClr>
            </a:pPr>
            <a:r>
              <a:rPr lang="en-US" sz="2133" b="1" kern="0" dirty="0">
                <a:solidFill>
                  <a:srgbClr val="000000"/>
                </a:solidFill>
                <a:latin typeface="Century Schoolbook"/>
                <a:ea typeface="Century Schoolbook"/>
                <a:cs typeface="Century Schoolbook"/>
                <a:sym typeface="Century Schoolbook"/>
              </a:rPr>
              <a:t>DAN ROONEY, </a:t>
            </a:r>
            <a:endParaRPr sz="2133" b="1" kern="0" dirty="0">
              <a:solidFill>
                <a:srgbClr val="000000"/>
              </a:solidFill>
              <a:latin typeface="Century Schoolbook"/>
              <a:ea typeface="Century Schoolbook"/>
              <a:cs typeface="Century Schoolbook"/>
              <a:sym typeface="Century Schoolbook"/>
            </a:endParaRPr>
          </a:p>
          <a:p>
            <a:pPr algn="ctr" defTabSz="1219170">
              <a:lnSpc>
                <a:spcPct val="90000"/>
              </a:lnSpc>
              <a:spcBef>
                <a:spcPts val="800"/>
              </a:spcBef>
              <a:buClr>
                <a:srgbClr val="000000"/>
              </a:buClr>
            </a:pPr>
            <a:r>
              <a:rPr lang="en-US" sz="2133" b="1" kern="0" dirty="0">
                <a:solidFill>
                  <a:srgbClr val="000000"/>
                </a:solidFill>
                <a:latin typeface="Century Schoolbook"/>
                <a:ea typeface="Century Schoolbook"/>
                <a:cs typeface="Century Schoolbook"/>
                <a:sym typeface="Century Schoolbook"/>
              </a:rPr>
              <a:t>DIRECTOR, SPECIAL MEDIA RECORDS DIVISION</a:t>
            </a:r>
            <a:endParaRPr sz="2133" b="1" kern="0" dirty="0">
              <a:solidFill>
                <a:srgbClr val="000000"/>
              </a:solidFill>
              <a:latin typeface="Century Schoolbook"/>
              <a:ea typeface="Century Schoolbook"/>
              <a:cs typeface="Century Schoolbook"/>
              <a:sym typeface="Century Schoolbook"/>
            </a:endParaRPr>
          </a:p>
          <a:p>
            <a:pPr defTabSz="1219170">
              <a:lnSpc>
                <a:spcPct val="90000"/>
              </a:lnSpc>
              <a:buClr>
                <a:srgbClr val="000000"/>
              </a:buClr>
            </a:pPr>
            <a:r>
              <a:rPr lang="en-US" sz="2400" b="1" u="sng" kern="0" dirty="0">
                <a:solidFill>
                  <a:srgbClr val="0070C0"/>
                </a:solidFill>
                <a:latin typeface="Century Schoolbook"/>
                <a:ea typeface="Century Schoolbook"/>
                <a:cs typeface="Century Schoolbook"/>
                <a:sym typeface="Century Schoolbook"/>
              </a:rPr>
              <a:t>d</a:t>
            </a:r>
            <a:r>
              <a:rPr lang="en-US" sz="2400" b="1" u="sng" kern="0" dirty="0">
                <a:solidFill>
                  <a:srgbClr val="0070C0"/>
                </a:solidFill>
                <a:latin typeface="Century Schoolbook"/>
                <a:ea typeface="Century Schoolbook"/>
                <a:cs typeface="Century Schoolbook"/>
                <a:sym typeface="Century Schoolbook"/>
                <a:hlinkClick r:id="rId7">
                  <a:extLst>
                    <a:ext uri="{A12FA001-AC4F-418D-AE19-62706E023703}">
                      <ahyp:hlinkClr xmlns:ahyp="http://schemas.microsoft.com/office/drawing/2018/hyperlinkcolor" val="tx"/>
                    </a:ext>
                  </a:extLst>
                </a:hlinkClick>
              </a:rPr>
              <a:t>aniel.rooney@nara.gov</a:t>
            </a:r>
            <a:endParaRPr sz="2400" b="1" u="sng" kern="0" dirty="0">
              <a:solidFill>
                <a:srgbClr val="0070C0"/>
              </a:solidFill>
              <a:latin typeface="Century Schoolbook"/>
              <a:ea typeface="Century Schoolbook"/>
              <a:cs typeface="Century Schoolbook"/>
              <a:sym typeface="Century Schoolbook"/>
            </a:endParaRPr>
          </a:p>
          <a:p>
            <a:pPr defTabSz="1219170">
              <a:lnSpc>
                <a:spcPct val="90000"/>
              </a:lnSpc>
              <a:spcBef>
                <a:spcPts val="800"/>
              </a:spcBef>
              <a:buClr>
                <a:srgbClr val="000000"/>
              </a:buClr>
            </a:pPr>
            <a:endParaRPr sz="2220" b="1" kern="0" dirty="0">
              <a:solidFill>
                <a:srgbClr val="000000"/>
              </a:solidFill>
              <a:latin typeface="Century Schoolbook"/>
              <a:ea typeface="Century Schoolbook"/>
              <a:cs typeface="Century Schoolbook"/>
              <a:sym typeface="Century Schoolbook"/>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8985C-8661-4BB0-A7C7-297D6D787F5D}"/>
              </a:ext>
            </a:extLst>
          </p:cNvPr>
          <p:cNvSpPr>
            <a:spLocks noGrp="1"/>
          </p:cNvSpPr>
          <p:nvPr>
            <p:ph type="ctrTitle"/>
          </p:nvPr>
        </p:nvSpPr>
        <p:spPr>
          <a:xfrm>
            <a:off x="705201" y="5029200"/>
            <a:ext cx="8288032" cy="914400"/>
          </a:xfrm>
        </p:spPr>
        <p:txBody>
          <a:bodyPr>
            <a:normAutofit fontScale="90000"/>
          </a:bodyPr>
          <a:lstStyle/>
          <a:p>
            <a:pPr algn="l">
              <a:lnSpc>
                <a:spcPct val="90000"/>
              </a:lnSpc>
            </a:pPr>
            <a:r>
              <a:rPr lang="en-US" sz="3100" dirty="0"/>
              <a:t>Digitizing Video Tapes at the Pennsylvania State Archives</a:t>
            </a:r>
            <a:br>
              <a:rPr lang="en-US" sz="3400" dirty="0"/>
            </a:br>
            <a:br>
              <a:rPr lang="en-US" sz="3400" dirty="0"/>
            </a:br>
            <a:r>
              <a:rPr lang="en-US" sz="2200" dirty="0">
                <a:solidFill>
                  <a:schemeClr val="tx1"/>
                </a:solidFill>
              </a:rPr>
              <a:t>Wesley Decker</a:t>
            </a:r>
            <a:br>
              <a:rPr lang="en-US" sz="2200" dirty="0">
                <a:solidFill>
                  <a:schemeClr val="tx1"/>
                </a:solidFill>
              </a:rPr>
            </a:br>
            <a:r>
              <a:rPr lang="en-US" sz="2200" dirty="0">
                <a:solidFill>
                  <a:schemeClr val="tx1"/>
                </a:solidFill>
              </a:rPr>
              <a:t>Archivist</a:t>
            </a:r>
            <a:endParaRPr lang="en-US" sz="2200" dirty="0"/>
          </a:p>
        </p:txBody>
      </p:sp>
      <p:pic>
        <p:nvPicPr>
          <p:cNvPr id="7" name="Picture 6" descr="A building next to a tree&#10;&#10;Description automatically generated">
            <a:extLst>
              <a:ext uri="{FF2B5EF4-FFF2-40B4-BE49-F238E27FC236}">
                <a16:creationId xmlns:a16="http://schemas.microsoft.com/office/drawing/2014/main" id="{9409DD17-6A5E-46A2-A49F-4786E1081061}"/>
              </a:ext>
            </a:extLst>
          </p:cNvPr>
          <p:cNvPicPr>
            <a:picLocks noChangeAspect="1"/>
          </p:cNvPicPr>
          <p:nvPr/>
        </p:nvPicPr>
        <p:blipFill rotWithShape="1">
          <a:blip r:embed="rId2">
            <a:extLst>
              <a:ext uri="{28A0092B-C50C-407E-A947-70E740481C1C}">
                <a14:useLocalDpi xmlns:a14="http://schemas.microsoft.com/office/drawing/2010/main" val="0"/>
              </a:ext>
            </a:extLst>
          </a:blip>
          <a:srcRect t="10063" r="2" b="10066"/>
          <a:stretch/>
        </p:blipFill>
        <p:spPr>
          <a:xfrm>
            <a:off x="677334" y="297527"/>
            <a:ext cx="8274669" cy="3635025"/>
          </a:xfrm>
          <a:custGeom>
            <a:avLst/>
            <a:gdLst/>
            <a:ahLst/>
            <a:cxnLst/>
            <a:rect l="l" t="t" r="r" b="b"/>
            <a:pathLst>
              <a:path w="8274669" h="3635025">
                <a:moveTo>
                  <a:pt x="540554" y="0"/>
                </a:moveTo>
                <a:lnTo>
                  <a:pt x="8274669" y="0"/>
                </a:lnTo>
                <a:lnTo>
                  <a:pt x="8274669" y="3635025"/>
                </a:lnTo>
                <a:lnTo>
                  <a:pt x="0" y="3635025"/>
                </a:lnTo>
                <a:close/>
              </a:path>
            </a:pathLst>
          </a:custGeom>
        </p:spPr>
      </p:pic>
      <p:pic>
        <p:nvPicPr>
          <p:cNvPr id="5" name="Picture 4" descr="Text&#10;&#10;Description automatically generated">
            <a:extLst>
              <a:ext uri="{FF2B5EF4-FFF2-40B4-BE49-F238E27FC236}">
                <a16:creationId xmlns:a16="http://schemas.microsoft.com/office/drawing/2014/main" id="{DBAF1556-ED77-49E0-91B0-A8217658AE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4" y="6114264"/>
            <a:ext cx="3704639" cy="645262"/>
          </a:xfrm>
          <a:prstGeom prst="rect">
            <a:avLst/>
          </a:prstGeom>
        </p:spPr>
      </p:pic>
    </p:spTree>
    <p:extLst>
      <p:ext uri="{BB962C8B-B14F-4D97-AF65-F5344CB8AC3E}">
        <p14:creationId xmlns:p14="http://schemas.microsoft.com/office/powerpoint/2010/main" val="30483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0CA26-8D9A-4F09-9680-9B4116EE6354}"/>
              </a:ext>
            </a:extLst>
          </p:cNvPr>
          <p:cNvSpPr>
            <a:spLocks noGrp="1"/>
          </p:cNvSpPr>
          <p:nvPr>
            <p:ph type="title"/>
          </p:nvPr>
        </p:nvSpPr>
        <p:spPr/>
        <p:txBody>
          <a:bodyPr>
            <a:normAutofit/>
          </a:bodyPr>
          <a:lstStyle/>
          <a:p>
            <a:r>
              <a:rPr lang="en-US" dirty="0"/>
              <a:t>What the PA State Archives Can Digitize</a:t>
            </a:r>
          </a:p>
        </p:txBody>
      </p:sp>
      <p:sp>
        <p:nvSpPr>
          <p:cNvPr id="3" name="Content Placeholder 2">
            <a:extLst>
              <a:ext uri="{FF2B5EF4-FFF2-40B4-BE49-F238E27FC236}">
                <a16:creationId xmlns:a16="http://schemas.microsoft.com/office/drawing/2014/main" id="{5853A2EA-48C2-4BF8-9856-C59B7AE8193F}"/>
              </a:ext>
            </a:extLst>
          </p:cNvPr>
          <p:cNvSpPr>
            <a:spLocks noGrp="1"/>
          </p:cNvSpPr>
          <p:nvPr>
            <p:ph idx="1"/>
          </p:nvPr>
        </p:nvSpPr>
        <p:spPr>
          <a:xfrm>
            <a:off x="677334" y="1626016"/>
            <a:ext cx="8596668" cy="3880773"/>
          </a:xfrm>
        </p:spPr>
        <p:txBody>
          <a:bodyPr anchor="ctr">
            <a:noAutofit/>
          </a:bodyPr>
          <a:lstStyle/>
          <a:p>
            <a:r>
              <a:rPr lang="en-US" sz="2000" dirty="0"/>
              <a:t>Common Formats</a:t>
            </a:r>
          </a:p>
          <a:p>
            <a:pPr lvl="1"/>
            <a:r>
              <a:rPr lang="en-US" sz="2000" dirty="0"/>
              <a:t>¾ inch U-</a:t>
            </a:r>
            <a:r>
              <a:rPr lang="en-US" sz="2000" dirty="0" err="1"/>
              <a:t>matic</a:t>
            </a:r>
            <a:r>
              <a:rPr lang="en-US" sz="2000" dirty="0"/>
              <a:t> Tapes</a:t>
            </a:r>
          </a:p>
          <a:p>
            <a:pPr lvl="1"/>
            <a:r>
              <a:rPr lang="en-US" sz="2000" dirty="0"/>
              <a:t>Betacam Tapes </a:t>
            </a:r>
          </a:p>
          <a:p>
            <a:pPr lvl="2"/>
            <a:r>
              <a:rPr lang="en-US" sz="2000" dirty="0"/>
              <a:t>SP</a:t>
            </a:r>
          </a:p>
          <a:p>
            <a:pPr lvl="2"/>
            <a:r>
              <a:rPr lang="en-US" sz="2000" dirty="0"/>
              <a:t>SX</a:t>
            </a:r>
          </a:p>
          <a:p>
            <a:pPr lvl="2"/>
            <a:r>
              <a:rPr lang="en-US" sz="2000" dirty="0"/>
              <a:t>Digital</a:t>
            </a:r>
          </a:p>
          <a:p>
            <a:pPr lvl="1"/>
            <a:r>
              <a:rPr lang="en-US" sz="2000" dirty="0"/>
              <a:t>VHS Tapes</a:t>
            </a:r>
          </a:p>
          <a:p>
            <a:r>
              <a:rPr lang="en-US" sz="2000" dirty="0"/>
              <a:t>Most of the tape decks and accessory equipment were obtained through our partnership with Commonwealth Media Services.  A few tape decks were already in-house.</a:t>
            </a:r>
          </a:p>
        </p:txBody>
      </p:sp>
      <p:pic>
        <p:nvPicPr>
          <p:cNvPr id="5" name="Picture 4">
            <a:extLst>
              <a:ext uri="{FF2B5EF4-FFF2-40B4-BE49-F238E27FC236}">
                <a16:creationId xmlns:a16="http://schemas.microsoft.com/office/drawing/2014/main" id="{4C143C0C-2B86-46B6-ABAB-15669DDC6B6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6082266"/>
            <a:ext cx="3657600" cy="637068"/>
          </a:xfrm>
          <a:prstGeom prst="rect">
            <a:avLst/>
          </a:prstGeom>
        </p:spPr>
      </p:pic>
    </p:spTree>
    <p:extLst>
      <p:ext uri="{BB962C8B-B14F-4D97-AF65-F5344CB8AC3E}">
        <p14:creationId xmlns:p14="http://schemas.microsoft.com/office/powerpoint/2010/main" val="2583453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E4A70-F61B-44C8-8566-FCCDF0FA1B7A}"/>
              </a:ext>
            </a:extLst>
          </p:cNvPr>
          <p:cNvSpPr>
            <a:spLocks noGrp="1"/>
          </p:cNvSpPr>
          <p:nvPr>
            <p:ph type="title"/>
          </p:nvPr>
        </p:nvSpPr>
        <p:spPr/>
        <p:txBody>
          <a:bodyPr>
            <a:normAutofit/>
          </a:bodyPr>
          <a:lstStyle/>
          <a:p>
            <a:r>
              <a:rPr lang="en-US" dirty="0"/>
              <a:t>What the PA State Archives Can’t Digitize</a:t>
            </a:r>
          </a:p>
        </p:txBody>
      </p:sp>
      <p:sp>
        <p:nvSpPr>
          <p:cNvPr id="3" name="Content Placeholder 2">
            <a:extLst>
              <a:ext uri="{FF2B5EF4-FFF2-40B4-BE49-F238E27FC236}">
                <a16:creationId xmlns:a16="http://schemas.microsoft.com/office/drawing/2014/main" id="{4FA5AD69-A3D8-47CC-9FD2-51E4D06A77BA}"/>
              </a:ext>
            </a:extLst>
          </p:cNvPr>
          <p:cNvSpPr>
            <a:spLocks noGrp="1"/>
          </p:cNvSpPr>
          <p:nvPr>
            <p:ph idx="1"/>
          </p:nvPr>
        </p:nvSpPr>
        <p:spPr/>
        <p:txBody>
          <a:bodyPr anchor="ctr">
            <a:normAutofit/>
          </a:bodyPr>
          <a:lstStyle/>
          <a:p>
            <a:r>
              <a:rPr lang="en-US" sz="3200" dirty="0"/>
              <a:t>Common Formats</a:t>
            </a:r>
          </a:p>
          <a:p>
            <a:pPr lvl="1"/>
            <a:r>
              <a:rPr lang="en-US" sz="3200" dirty="0"/>
              <a:t>8 mm</a:t>
            </a:r>
          </a:p>
          <a:p>
            <a:pPr lvl="1"/>
            <a:r>
              <a:rPr lang="en-US" sz="3200" dirty="0"/>
              <a:t>16 mm</a:t>
            </a:r>
          </a:p>
          <a:p>
            <a:r>
              <a:rPr lang="en-US" sz="3200" dirty="0"/>
              <a:t>Need to send these reels to an outside vendor for digitization.</a:t>
            </a:r>
          </a:p>
        </p:txBody>
      </p:sp>
      <p:pic>
        <p:nvPicPr>
          <p:cNvPr id="5" name="Picture 4">
            <a:extLst>
              <a:ext uri="{FF2B5EF4-FFF2-40B4-BE49-F238E27FC236}">
                <a16:creationId xmlns:a16="http://schemas.microsoft.com/office/drawing/2014/main" id="{7F2AB2CA-DBA2-4E9A-BB44-8CCF2BA48E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6027628"/>
            <a:ext cx="3657600" cy="637068"/>
          </a:xfrm>
          <a:prstGeom prst="rect">
            <a:avLst/>
          </a:prstGeom>
        </p:spPr>
      </p:pic>
    </p:spTree>
    <p:extLst>
      <p:ext uri="{BB962C8B-B14F-4D97-AF65-F5344CB8AC3E}">
        <p14:creationId xmlns:p14="http://schemas.microsoft.com/office/powerpoint/2010/main" val="165779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E5EFC-6809-4B1D-A6A8-91D14A32A675}"/>
              </a:ext>
            </a:extLst>
          </p:cNvPr>
          <p:cNvSpPr>
            <a:spLocks noGrp="1"/>
          </p:cNvSpPr>
          <p:nvPr>
            <p:ph type="title"/>
          </p:nvPr>
        </p:nvSpPr>
        <p:spPr/>
        <p:txBody>
          <a:bodyPr>
            <a:normAutofit/>
          </a:bodyPr>
          <a:lstStyle/>
          <a:p>
            <a:r>
              <a:rPr lang="en-US" dirty="0"/>
              <a:t>¾ Inch U-</a:t>
            </a:r>
            <a:r>
              <a:rPr lang="en-US" dirty="0" err="1"/>
              <a:t>matic</a:t>
            </a:r>
            <a:r>
              <a:rPr lang="en-US" dirty="0"/>
              <a:t> Tapes</a:t>
            </a:r>
          </a:p>
        </p:txBody>
      </p:sp>
      <p:pic>
        <p:nvPicPr>
          <p:cNvPr id="4" name="Picture 3">
            <a:extLst>
              <a:ext uri="{FF2B5EF4-FFF2-40B4-BE49-F238E27FC236}">
                <a16:creationId xmlns:a16="http://schemas.microsoft.com/office/drawing/2014/main" id="{8336F545-9F84-4D73-AB80-606BCBDDC8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6082266"/>
            <a:ext cx="3657600" cy="637068"/>
          </a:xfrm>
          <a:prstGeom prst="rect">
            <a:avLst/>
          </a:prstGeom>
        </p:spPr>
      </p:pic>
      <p:pic>
        <p:nvPicPr>
          <p:cNvPr id="9" name="Content Placeholder 8" descr="Graphical user interface&#10;&#10;Description automatically generated">
            <a:extLst>
              <a:ext uri="{FF2B5EF4-FFF2-40B4-BE49-F238E27FC236}">
                <a16:creationId xmlns:a16="http://schemas.microsoft.com/office/drawing/2014/main" id="{068C2270-A4BD-453A-BCF9-7462A9D2F25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177677" y="1930400"/>
            <a:ext cx="4939241" cy="3704430"/>
          </a:xfrm>
        </p:spPr>
      </p:pic>
      <p:pic>
        <p:nvPicPr>
          <p:cNvPr id="13" name="Content Placeholder 12" descr="Text, letter&#10;&#10;Description automatically generated">
            <a:extLst>
              <a:ext uri="{FF2B5EF4-FFF2-40B4-BE49-F238E27FC236}">
                <a16:creationId xmlns:a16="http://schemas.microsoft.com/office/drawing/2014/main" id="{51069A90-CC85-4096-B6EE-B155C788403F}"/>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77334" y="1515546"/>
            <a:ext cx="3331958" cy="4431505"/>
          </a:xfrm>
        </p:spPr>
      </p:pic>
    </p:spTree>
    <p:extLst>
      <p:ext uri="{BB962C8B-B14F-4D97-AF65-F5344CB8AC3E}">
        <p14:creationId xmlns:p14="http://schemas.microsoft.com/office/powerpoint/2010/main" val="4273089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B07B2-10E0-4E6A-99CE-22CF26F07365}"/>
              </a:ext>
            </a:extLst>
          </p:cNvPr>
          <p:cNvSpPr>
            <a:spLocks noGrp="1"/>
          </p:cNvSpPr>
          <p:nvPr>
            <p:ph type="title"/>
          </p:nvPr>
        </p:nvSpPr>
        <p:spPr/>
        <p:txBody>
          <a:bodyPr vert="horz" lIns="91440" tIns="45720" rIns="91440" bIns="45720" rtlCol="0" anchor="b">
            <a:noAutofit/>
          </a:bodyPr>
          <a:lstStyle/>
          <a:p>
            <a:pPr algn="ctr"/>
            <a:r>
              <a:rPr lang="en-US" sz="3600" kern="1200" dirty="0">
                <a:latin typeface="+mj-lt"/>
                <a:ea typeface="+mj-ea"/>
                <a:cs typeface="+mj-cs"/>
              </a:rPr>
              <a:t>¾ inch U-</a:t>
            </a:r>
            <a:r>
              <a:rPr lang="en-US" sz="3600" kern="1200" dirty="0" err="1">
                <a:latin typeface="+mj-lt"/>
                <a:ea typeface="+mj-ea"/>
                <a:cs typeface="+mj-cs"/>
              </a:rPr>
              <a:t>matic</a:t>
            </a:r>
            <a:r>
              <a:rPr lang="en-US" sz="3600" kern="1200" dirty="0">
                <a:latin typeface="+mj-lt"/>
                <a:ea typeface="+mj-ea"/>
                <a:cs typeface="+mj-cs"/>
              </a:rPr>
              <a:t> Tape Decks</a:t>
            </a:r>
          </a:p>
        </p:txBody>
      </p:sp>
      <p:sp>
        <p:nvSpPr>
          <p:cNvPr id="4" name="Text Placeholder 3">
            <a:extLst>
              <a:ext uri="{FF2B5EF4-FFF2-40B4-BE49-F238E27FC236}">
                <a16:creationId xmlns:a16="http://schemas.microsoft.com/office/drawing/2014/main" id="{E508D9AA-C366-4935-A626-BA566975AFAD}"/>
              </a:ext>
            </a:extLst>
          </p:cNvPr>
          <p:cNvSpPr>
            <a:spLocks noGrp="1"/>
          </p:cNvSpPr>
          <p:nvPr>
            <p:ph type="body" sz="half" idx="2"/>
          </p:nvPr>
        </p:nvSpPr>
        <p:spPr/>
        <p:txBody>
          <a:bodyPr vert="horz" lIns="91440" tIns="45720" rIns="91440" bIns="45720" rtlCol="0">
            <a:normAutofit/>
          </a:bodyPr>
          <a:lstStyle/>
          <a:p>
            <a:pPr algn="ctr"/>
            <a:r>
              <a:rPr lang="en-US" sz="3200" kern="1200" dirty="0">
                <a:latin typeface="+mn-lt"/>
                <a:ea typeface="+mn-ea"/>
                <a:cs typeface="+mn-cs"/>
              </a:rPr>
              <a:t>Sony VO-9600</a:t>
            </a:r>
          </a:p>
        </p:txBody>
      </p:sp>
      <p:pic>
        <p:nvPicPr>
          <p:cNvPr id="5" name="Picture 4">
            <a:extLst>
              <a:ext uri="{FF2B5EF4-FFF2-40B4-BE49-F238E27FC236}">
                <a16:creationId xmlns:a16="http://schemas.microsoft.com/office/drawing/2014/main" id="{17815D86-93FB-440C-BA98-9684836C7F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6082266"/>
            <a:ext cx="3657600" cy="637068"/>
          </a:xfrm>
          <a:prstGeom prst="rect">
            <a:avLst/>
          </a:prstGeom>
        </p:spPr>
      </p:pic>
      <p:pic>
        <p:nvPicPr>
          <p:cNvPr id="9" name="Picture Placeholder 8">
            <a:extLst>
              <a:ext uri="{FF2B5EF4-FFF2-40B4-BE49-F238E27FC236}">
                <a16:creationId xmlns:a16="http://schemas.microsoft.com/office/drawing/2014/main" id="{80E83F5E-97AD-415F-858A-3DAEF88B9E58}"/>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p:blipFill>
        <p:spPr>
          <a:xfrm>
            <a:off x="677334" y="647682"/>
            <a:ext cx="8596668" cy="3769553"/>
          </a:xfrm>
        </p:spPr>
      </p:pic>
    </p:spTree>
    <p:extLst>
      <p:ext uri="{BB962C8B-B14F-4D97-AF65-F5344CB8AC3E}">
        <p14:creationId xmlns:p14="http://schemas.microsoft.com/office/powerpoint/2010/main" val="157372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6DC38-C164-4700-B9C6-B2D3A9C2F038}"/>
              </a:ext>
            </a:extLst>
          </p:cNvPr>
          <p:cNvSpPr>
            <a:spLocks noGrp="1"/>
          </p:cNvSpPr>
          <p:nvPr>
            <p:ph type="title"/>
          </p:nvPr>
        </p:nvSpPr>
        <p:spPr/>
        <p:txBody>
          <a:bodyPr vert="horz" lIns="91440" tIns="45720" rIns="91440" bIns="45720" rtlCol="0" anchor="b">
            <a:noAutofit/>
          </a:bodyPr>
          <a:lstStyle/>
          <a:p>
            <a:pPr algn="ctr"/>
            <a:r>
              <a:rPr lang="en-US" sz="3600" kern="1200" dirty="0">
                <a:latin typeface="+mj-lt"/>
                <a:ea typeface="+mj-ea"/>
                <a:cs typeface="+mj-cs"/>
              </a:rPr>
              <a:t>¾ inch U-</a:t>
            </a:r>
            <a:r>
              <a:rPr lang="en-US" sz="3600" kern="1200" dirty="0" err="1">
                <a:latin typeface="+mj-lt"/>
                <a:ea typeface="+mj-ea"/>
                <a:cs typeface="+mj-cs"/>
              </a:rPr>
              <a:t>matic</a:t>
            </a:r>
            <a:r>
              <a:rPr lang="en-US" sz="3600" kern="1200" dirty="0">
                <a:latin typeface="+mj-lt"/>
                <a:ea typeface="+mj-ea"/>
                <a:cs typeface="+mj-cs"/>
              </a:rPr>
              <a:t> Tape Decks</a:t>
            </a:r>
          </a:p>
        </p:txBody>
      </p:sp>
      <p:sp>
        <p:nvSpPr>
          <p:cNvPr id="4" name="Text Placeholder 3">
            <a:extLst>
              <a:ext uri="{FF2B5EF4-FFF2-40B4-BE49-F238E27FC236}">
                <a16:creationId xmlns:a16="http://schemas.microsoft.com/office/drawing/2014/main" id="{2B5B2976-BD06-4B03-8BC7-4FF7E160916A}"/>
              </a:ext>
            </a:extLst>
          </p:cNvPr>
          <p:cNvSpPr>
            <a:spLocks noGrp="1"/>
          </p:cNvSpPr>
          <p:nvPr>
            <p:ph type="body" sz="half" idx="2"/>
          </p:nvPr>
        </p:nvSpPr>
        <p:spPr/>
        <p:txBody>
          <a:bodyPr vert="horz" lIns="91440" tIns="45720" rIns="91440" bIns="45720" rtlCol="0">
            <a:normAutofit/>
          </a:bodyPr>
          <a:lstStyle/>
          <a:p>
            <a:pPr algn="ctr"/>
            <a:r>
              <a:rPr lang="en-US" sz="3200" kern="1200" dirty="0">
                <a:latin typeface="+mn-lt"/>
                <a:ea typeface="+mn-ea"/>
                <a:cs typeface="+mn-cs"/>
              </a:rPr>
              <a:t>Sony VO-5850</a:t>
            </a:r>
          </a:p>
        </p:txBody>
      </p:sp>
      <p:pic>
        <p:nvPicPr>
          <p:cNvPr id="5" name="Picture 4">
            <a:extLst>
              <a:ext uri="{FF2B5EF4-FFF2-40B4-BE49-F238E27FC236}">
                <a16:creationId xmlns:a16="http://schemas.microsoft.com/office/drawing/2014/main" id="{E69747AB-F9BF-4BDB-902C-0E6F01CD736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6072742"/>
            <a:ext cx="3657600" cy="637068"/>
          </a:xfrm>
          <a:prstGeom prst="rect">
            <a:avLst/>
          </a:prstGeom>
        </p:spPr>
      </p:pic>
      <p:pic>
        <p:nvPicPr>
          <p:cNvPr id="9" name="Picture Placeholder 8">
            <a:extLst>
              <a:ext uri="{FF2B5EF4-FFF2-40B4-BE49-F238E27FC236}">
                <a16:creationId xmlns:a16="http://schemas.microsoft.com/office/drawing/2014/main" id="{D9478EE0-0911-471F-A587-3B263DF8C1F1}"/>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p:blipFill>
        <p:spPr>
          <a:xfrm>
            <a:off x="1158247" y="609600"/>
            <a:ext cx="7634841" cy="3845718"/>
          </a:xfrm>
        </p:spPr>
      </p:pic>
    </p:spTree>
    <p:extLst>
      <p:ext uri="{BB962C8B-B14F-4D97-AF65-F5344CB8AC3E}">
        <p14:creationId xmlns:p14="http://schemas.microsoft.com/office/powerpoint/2010/main" val="1308937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E0693-6308-496F-8D5A-EDE42A653992}"/>
              </a:ext>
            </a:extLst>
          </p:cNvPr>
          <p:cNvSpPr>
            <a:spLocks noGrp="1"/>
          </p:cNvSpPr>
          <p:nvPr>
            <p:ph type="title"/>
          </p:nvPr>
        </p:nvSpPr>
        <p:spPr>
          <a:xfrm>
            <a:off x="677334" y="1787129"/>
            <a:ext cx="3854528" cy="1278466"/>
          </a:xfrm>
        </p:spPr>
        <p:txBody>
          <a:bodyPr vert="horz" lIns="91440" tIns="45720" rIns="91440" bIns="45720" rtlCol="0" anchor="b">
            <a:normAutofit fontScale="90000"/>
          </a:bodyPr>
          <a:lstStyle/>
          <a:p>
            <a:pPr algn="ctr"/>
            <a:r>
              <a:rPr lang="en-US" sz="4000" kern="1200" dirty="0">
                <a:latin typeface="+mj-lt"/>
                <a:ea typeface="+mj-ea"/>
                <a:cs typeface="+mj-cs"/>
              </a:rPr>
              <a:t>Betacam Tapes</a:t>
            </a:r>
            <a:br>
              <a:rPr lang="en-US" sz="4600" kern="1200" dirty="0">
                <a:latin typeface="+mj-lt"/>
                <a:ea typeface="+mj-ea"/>
                <a:cs typeface="+mj-cs"/>
              </a:rPr>
            </a:br>
            <a:endParaRPr lang="en-US" sz="4600" kern="1200" dirty="0">
              <a:latin typeface="+mj-lt"/>
              <a:ea typeface="+mj-ea"/>
              <a:cs typeface="+mj-cs"/>
            </a:endParaRPr>
          </a:p>
        </p:txBody>
      </p:sp>
      <p:sp>
        <p:nvSpPr>
          <p:cNvPr id="4" name="Text Placeholder 3">
            <a:extLst>
              <a:ext uri="{FF2B5EF4-FFF2-40B4-BE49-F238E27FC236}">
                <a16:creationId xmlns:a16="http://schemas.microsoft.com/office/drawing/2014/main" id="{EB60DE8E-33C3-4AAE-A702-311384EFEBE8}"/>
              </a:ext>
            </a:extLst>
          </p:cNvPr>
          <p:cNvSpPr>
            <a:spLocks noGrp="1"/>
          </p:cNvSpPr>
          <p:nvPr>
            <p:ph type="body" sz="half" idx="2"/>
          </p:nvPr>
        </p:nvSpPr>
        <p:spPr>
          <a:xfrm>
            <a:off x="578870" y="2460367"/>
            <a:ext cx="3854528" cy="2584449"/>
          </a:xfrm>
        </p:spPr>
        <p:txBody>
          <a:bodyPr vert="horz" lIns="91440" tIns="45720" rIns="91440" bIns="45720" rtlCol="0">
            <a:normAutofit/>
          </a:bodyPr>
          <a:lstStyle/>
          <a:p>
            <a:pPr algn="ctr"/>
            <a:r>
              <a:rPr lang="en-US" sz="3200" kern="1200" dirty="0">
                <a:latin typeface="+mn-lt"/>
                <a:ea typeface="+mn-ea"/>
                <a:cs typeface="+mn-cs"/>
              </a:rPr>
              <a:t>Betacam SP</a:t>
            </a:r>
          </a:p>
        </p:txBody>
      </p:sp>
      <p:pic>
        <p:nvPicPr>
          <p:cNvPr id="5" name="Picture 4">
            <a:extLst>
              <a:ext uri="{FF2B5EF4-FFF2-40B4-BE49-F238E27FC236}">
                <a16:creationId xmlns:a16="http://schemas.microsoft.com/office/drawing/2014/main" id="{8A86EE25-AC68-48EF-A3DC-85C0DCEAC24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6082266"/>
            <a:ext cx="3657600" cy="637068"/>
          </a:xfrm>
          <a:prstGeom prst="rect">
            <a:avLst/>
          </a:prstGeom>
        </p:spPr>
      </p:pic>
      <p:pic>
        <p:nvPicPr>
          <p:cNvPr id="8" name="Content Placeholder 7" descr="Text, whiteboard&#10;&#10;Description automatically generated">
            <a:extLst>
              <a:ext uri="{FF2B5EF4-FFF2-40B4-BE49-F238E27FC236}">
                <a16:creationId xmlns:a16="http://schemas.microsoft.com/office/drawing/2014/main" id="{162D5E07-1537-452B-8859-1EFB7EAEB51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34934" y="1496482"/>
            <a:ext cx="5228505" cy="3921378"/>
          </a:xfrm>
        </p:spPr>
      </p:pic>
    </p:spTree>
    <p:extLst>
      <p:ext uri="{BB962C8B-B14F-4D97-AF65-F5344CB8AC3E}">
        <p14:creationId xmlns:p14="http://schemas.microsoft.com/office/powerpoint/2010/main" val="4091749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352D1-787B-4371-871D-11FEB01E7F26}"/>
              </a:ext>
            </a:extLst>
          </p:cNvPr>
          <p:cNvSpPr>
            <a:spLocks noGrp="1"/>
          </p:cNvSpPr>
          <p:nvPr>
            <p:ph type="title"/>
          </p:nvPr>
        </p:nvSpPr>
        <p:spPr>
          <a:xfrm>
            <a:off x="273941" y="1414196"/>
            <a:ext cx="3854528" cy="1278466"/>
          </a:xfrm>
        </p:spPr>
        <p:txBody>
          <a:bodyPr vert="horz" lIns="91440" tIns="45720" rIns="91440" bIns="45720" rtlCol="0" anchor="b">
            <a:normAutofit/>
          </a:bodyPr>
          <a:lstStyle/>
          <a:p>
            <a:pPr algn="ctr"/>
            <a:r>
              <a:rPr lang="en-US" sz="3600" kern="1200" dirty="0">
                <a:latin typeface="+mj-lt"/>
                <a:ea typeface="+mj-ea"/>
                <a:cs typeface="+mj-cs"/>
              </a:rPr>
              <a:t>Betacam Tapes</a:t>
            </a:r>
          </a:p>
        </p:txBody>
      </p:sp>
      <p:sp>
        <p:nvSpPr>
          <p:cNvPr id="4" name="Text Placeholder 3">
            <a:extLst>
              <a:ext uri="{FF2B5EF4-FFF2-40B4-BE49-F238E27FC236}">
                <a16:creationId xmlns:a16="http://schemas.microsoft.com/office/drawing/2014/main" id="{706C5782-86AE-48D5-9E70-8290144E7BD1}"/>
              </a:ext>
            </a:extLst>
          </p:cNvPr>
          <p:cNvSpPr>
            <a:spLocks noGrp="1"/>
          </p:cNvSpPr>
          <p:nvPr>
            <p:ph type="body" sz="half" idx="2"/>
          </p:nvPr>
        </p:nvSpPr>
        <p:spPr>
          <a:xfrm>
            <a:off x="524694" y="2815498"/>
            <a:ext cx="3854528" cy="2584449"/>
          </a:xfrm>
        </p:spPr>
        <p:txBody>
          <a:bodyPr vert="horz" lIns="91440" tIns="45720" rIns="91440" bIns="45720" rtlCol="0">
            <a:normAutofit/>
          </a:bodyPr>
          <a:lstStyle/>
          <a:p>
            <a:pPr algn="ctr"/>
            <a:r>
              <a:rPr lang="en-US" sz="3200" kern="1200" dirty="0">
                <a:latin typeface="+mn-lt"/>
                <a:ea typeface="+mn-ea"/>
                <a:cs typeface="+mn-cs"/>
              </a:rPr>
              <a:t>Betacam SX</a:t>
            </a:r>
          </a:p>
          <a:p>
            <a:pPr algn="ctr"/>
            <a:endParaRPr lang="en-US" sz="3200" kern="1200" dirty="0">
              <a:latin typeface="+mn-lt"/>
              <a:ea typeface="+mn-ea"/>
              <a:cs typeface="+mn-cs"/>
            </a:endParaRPr>
          </a:p>
        </p:txBody>
      </p:sp>
      <p:pic>
        <p:nvPicPr>
          <p:cNvPr id="5" name="Picture 4">
            <a:extLst>
              <a:ext uri="{FF2B5EF4-FFF2-40B4-BE49-F238E27FC236}">
                <a16:creationId xmlns:a16="http://schemas.microsoft.com/office/drawing/2014/main" id="{BB3C6D45-BBC4-4986-B703-A435778E5FC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6082266"/>
            <a:ext cx="3657600" cy="637068"/>
          </a:xfrm>
          <a:prstGeom prst="rect">
            <a:avLst/>
          </a:prstGeom>
        </p:spPr>
      </p:pic>
      <p:pic>
        <p:nvPicPr>
          <p:cNvPr id="9" name="Content Placeholder 8" descr="Text&#10;&#10;Description automatically generated">
            <a:extLst>
              <a:ext uri="{FF2B5EF4-FFF2-40B4-BE49-F238E27FC236}">
                <a16:creationId xmlns:a16="http://schemas.microsoft.com/office/drawing/2014/main" id="{50643208-59B3-4D97-B56C-9E56380BBD9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28469" y="1387923"/>
            <a:ext cx="5409426" cy="4057069"/>
          </a:xfrm>
        </p:spPr>
      </p:pic>
    </p:spTree>
    <p:extLst>
      <p:ext uri="{BB962C8B-B14F-4D97-AF65-F5344CB8AC3E}">
        <p14:creationId xmlns:p14="http://schemas.microsoft.com/office/powerpoint/2010/main" val="1606398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E54A2-29CD-49A1-83F4-F86DAA6ABD42}"/>
              </a:ext>
            </a:extLst>
          </p:cNvPr>
          <p:cNvSpPr>
            <a:spLocks noGrp="1"/>
          </p:cNvSpPr>
          <p:nvPr>
            <p:ph type="title"/>
          </p:nvPr>
        </p:nvSpPr>
        <p:spPr>
          <a:xfrm>
            <a:off x="72423" y="1498603"/>
            <a:ext cx="3854528" cy="1278466"/>
          </a:xfrm>
        </p:spPr>
        <p:txBody>
          <a:bodyPr vert="horz" lIns="91440" tIns="45720" rIns="91440" bIns="45720" rtlCol="0" anchor="b">
            <a:normAutofit/>
          </a:bodyPr>
          <a:lstStyle/>
          <a:p>
            <a:pPr algn="ctr"/>
            <a:r>
              <a:rPr lang="en-US" sz="3600" kern="1200" dirty="0">
                <a:latin typeface="+mj-lt"/>
                <a:ea typeface="+mj-ea"/>
                <a:cs typeface="+mj-cs"/>
              </a:rPr>
              <a:t>Betacam Tapes</a:t>
            </a:r>
          </a:p>
        </p:txBody>
      </p:sp>
      <p:sp>
        <p:nvSpPr>
          <p:cNvPr id="4" name="Text Placeholder 3">
            <a:extLst>
              <a:ext uri="{FF2B5EF4-FFF2-40B4-BE49-F238E27FC236}">
                <a16:creationId xmlns:a16="http://schemas.microsoft.com/office/drawing/2014/main" id="{8FE6EC68-2A73-45D9-ADF2-689B39DA104E}"/>
              </a:ext>
            </a:extLst>
          </p:cNvPr>
          <p:cNvSpPr>
            <a:spLocks noGrp="1"/>
          </p:cNvSpPr>
          <p:nvPr>
            <p:ph type="body" sz="half" idx="2"/>
          </p:nvPr>
        </p:nvSpPr>
        <p:spPr>
          <a:xfrm>
            <a:off x="194225" y="2777069"/>
            <a:ext cx="3854528" cy="2584449"/>
          </a:xfrm>
        </p:spPr>
        <p:txBody>
          <a:bodyPr vert="horz" lIns="91440" tIns="45720" rIns="91440" bIns="45720" rtlCol="0">
            <a:normAutofit/>
          </a:bodyPr>
          <a:lstStyle/>
          <a:p>
            <a:pPr algn="ctr"/>
            <a:r>
              <a:rPr lang="en-US" sz="3200" kern="1200" dirty="0">
                <a:latin typeface="+mn-lt"/>
                <a:ea typeface="+mn-ea"/>
                <a:cs typeface="+mn-cs"/>
              </a:rPr>
              <a:t>Digital Betacam</a:t>
            </a:r>
          </a:p>
        </p:txBody>
      </p:sp>
      <p:pic>
        <p:nvPicPr>
          <p:cNvPr id="5" name="Picture 4">
            <a:extLst>
              <a:ext uri="{FF2B5EF4-FFF2-40B4-BE49-F238E27FC236}">
                <a16:creationId xmlns:a16="http://schemas.microsoft.com/office/drawing/2014/main" id="{82CA4C8B-759D-4E6A-A9A4-1700AF2C34A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6092817"/>
            <a:ext cx="3657600" cy="637068"/>
          </a:xfrm>
          <a:prstGeom prst="rect">
            <a:avLst/>
          </a:prstGeom>
        </p:spPr>
      </p:pic>
      <p:pic>
        <p:nvPicPr>
          <p:cNvPr id="9" name="Content Placeholder 8" descr="A picture containing graphical user interface&#10;&#10;Description automatically generated">
            <a:extLst>
              <a:ext uri="{FF2B5EF4-FFF2-40B4-BE49-F238E27FC236}">
                <a16:creationId xmlns:a16="http://schemas.microsoft.com/office/drawing/2014/main" id="{942D3670-0B40-480D-9BF9-87857DF970D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26951" y="1588387"/>
            <a:ext cx="5343658" cy="4007743"/>
          </a:xfrm>
        </p:spPr>
      </p:pic>
    </p:spTree>
    <p:extLst>
      <p:ext uri="{BB962C8B-B14F-4D97-AF65-F5344CB8AC3E}">
        <p14:creationId xmlns:p14="http://schemas.microsoft.com/office/powerpoint/2010/main" val="2275696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B9FC8-B545-40F8-8BD3-522290C4F8ED}"/>
              </a:ext>
            </a:extLst>
          </p:cNvPr>
          <p:cNvSpPr>
            <a:spLocks noGrp="1"/>
          </p:cNvSpPr>
          <p:nvPr>
            <p:ph type="title"/>
          </p:nvPr>
        </p:nvSpPr>
        <p:spPr/>
        <p:txBody>
          <a:bodyPr/>
          <a:lstStyle/>
          <a:p>
            <a:r>
              <a:rPr lang="en-US" sz="4400" b="1" dirty="0">
                <a:solidFill>
                  <a:srgbClr val="C00000"/>
                </a:solidFill>
                <a:effectLst/>
              </a:rPr>
              <a:t>Speakers</a:t>
            </a:r>
            <a:endParaRPr lang="en-US" dirty="0">
              <a:solidFill>
                <a:srgbClr val="C00000"/>
              </a:solidFill>
            </a:endParaRPr>
          </a:p>
        </p:txBody>
      </p:sp>
      <p:sp>
        <p:nvSpPr>
          <p:cNvPr id="5" name="Content Placeholder 4"/>
          <p:cNvSpPr>
            <a:spLocks noGrp="1"/>
          </p:cNvSpPr>
          <p:nvPr>
            <p:ph idx="1"/>
          </p:nvPr>
        </p:nvSpPr>
        <p:spPr>
          <a:xfrm>
            <a:off x="838200" y="1407459"/>
            <a:ext cx="10515600" cy="4769504"/>
          </a:xfrm>
          <a:solidFill>
            <a:schemeClr val="bg1"/>
          </a:solidFill>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endParaRPr lang="en-US" sz="2000" dirty="0"/>
          </a:p>
          <a:p>
            <a:pPr marL="0" indent="0">
              <a:buNone/>
            </a:pPr>
            <a:r>
              <a:rPr lang="en-US" sz="2200" dirty="0"/>
              <a:t>MODERATOR</a:t>
            </a:r>
          </a:p>
          <a:p>
            <a:pPr marL="0" indent="0">
              <a:buNone/>
            </a:pPr>
            <a:r>
              <a:rPr lang="en-US" sz="2200" b="1" dirty="0"/>
              <a:t>Meg Phillips</a:t>
            </a:r>
            <a:r>
              <a:rPr lang="en-US" sz="2200" dirty="0"/>
              <a:t>, External Affairs Liaison, NARA</a:t>
            </a:r>
          </a:p>
          <a:p>
            <a:pPr marL="0" indent="0">
              <a:buNone/>
            </a:pPr>
            <a:endParaRPr lang="en-US" sz="2200" dirty="0"/>
          </a:p>
          <a:p>
            <a:pPr marL="0" indent="0">
              <a:buNone/>
            </a:pPr>
            <a:r>
              <a:rPr lang="en-US" sz="2200" dirty="0"/>
              <a:t>PRESENTERS</a:t>
            </a:r>
          </a:p>
          <a:p>
            <a:pPr marL="0" indent="0">
              <a:buNone/>
            </a:pPr>
            <a:r>
              <a:rPr lang="en-US" sz="2200" b="1" dirty="0"/>
              <a:t>Dan Rooney</a:t>
            </a:r>
            <a:r>
              <a:rPr lang="en-US" sz="2200" dirty="0"/>
              <a:t>, </a:t>
            </a:r>
            <a:r>
              <a:rPr lang="en-US" sz="2200" b="0" i="0" dirty="0">
                <a:solidFill>
                  <a:srgbClr val="333333"/>
                </a:solidFill>
                <a:effectLst/>
              </a:rPr>
              <a:t>Director of the Special Media Records Division, NARA</a:t>
            </a:r>
          </a:p>
          <a:p>
            <a:pPr marL="0" indent="0">
              <a:buNone/>
            </a:pPr>
            <a:r>
              <a:rPr lang="en-US" sz="2200" b="1" i="0" dirty="0">
                <a:solidFill>
                  <a:srgbClr val="333333"/>
                </a:solidFill>
                <a:effectLst/>
              </a:rPr>
              <a:t>Wes Decker</a:t>
            </a:r>
            <a:r>
              <a:rPr lang="en-US" sz="2200" b="0" i="0" dirty="0">
                <a:solidFill>
                  <a:srgbClr val="333333"/>
                </a:solidFill>
                <a:effectLst/>
              </a:rPr>
              <a:t>, Archivist, Pennsylvania State Archives</a:t>
            </a:r>
          </a:p>
          <a:p>
            <a:pPr marL="0" indent="0">
              <a:buNone/>
            </a:pPr>
            <a:r>
              <a:rPr lang="en-US" sz="2200" b="1" i="0" dirty="0">
                <a:solidFill>
                  <a:srgbClr val="333333"/>
                </a:solidFill>
                <a:effectLst/>
              </a:rPr>
              <a:t>Marie Valigorsky</a:t>
            </a:r>
            <a:r>
              <a:rPr lang="en-US" sz="2200" b="0" i="0" dirty="0">
                <a:solidFill>
                  <a:srgbClr val="333333"/>
                </a:solidFill>
                <a:effectLst/>
              </a:rPr>
              <a:t>, Archivist, Pennsylvania State Archives</a:t>
            </a:r>
            <a:endParaRPr lang="en-US" sz="2200" dirty="0"/>
          </a:p>
          <a:p>
            <a:pPr marL="0" indent="0">
              <a:buNone/>
            </a:pPr>
            <a:endParaRPr lang="en-US" b="0" dirty="0"/>
          </a:p>
        </p:txBody>
      </p:sp>
      <p:pic>
        <p:nvPicPr>
          <p:cNvPr id="4" name="Picture 3">
            <a:extLst>
              <a:ext uri="{FF2B5EF4-FFF2-40B4-BE49-F238E27FC236}">
                <a16:creationId xmlns:a16="http://schemas.microsoft.com/office/drawing/2014/main" id="{335E4B8B-E01E-4E08-BA01-B465EC12FA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871" y="5457824"/>
            <a:ext cx="1407459" cy="1085370"/>
          </a:xfrm>
          <a:prstGeom prst="rect">
            <a:avLst/>
          </a:prstGeom>
        </p:spPr>
      </p:pic>
      <p:pic>
        <p:nvPicPr>
          <p:cNvPr id="11" name="Google Shape;91;p13" descr="A drawing of a face&#10;&#10;Description automatically generated">
            <a:extLst>
              <a:ext uri="{FF2B5EF4-FFF2-40B4-BE49-F238E27FC236}">
                <a16:creationId xmlns:a16="http://schemas.microsoft.com/office/drawing/2014/main" id="{ACF2D063-E96F-4EC2-997C-226C03E028D8}"/>
              </a:ext>
            </a:extLst>
          </p:cNvPr>
          <p:cNvPicPr preferRelativeResize="0"/>
          <p:nvPr/>
        </p:nvPicPr>
        <p:blipFill rotWithShape="1">
          <a:blip r:embed="rId3">
            <a:alphaModFix/>
          </a:blip>
          <a:srcRect/>
          <a:stretch/>
        </p:blipFill>
        <p:spPr>
          <a:xfrm>
            <a:off x="10351382" y="5350491"/>
            <a:ext cx="1149319" cy="1188421"/>
          </a:xfrm>
          <a:prstGeom prst="rect">
            <a:avLst/>
          </a:prstGeom>
          <a:noFill/>
          <a:ln>
            <a:noFill/>
          </a:ln>
        </p:spPr>
      </p:pic>
    </p:spTree>
    <p:extLst>
      <p:ext uri="{BB962C8B-B14F-4D97-AF65-F5344CB8AC3E}">
        <p14:creationId xmlns:p14="http://schemas.microsoft.com/office/powerpoint/2010/main" val="3723039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C7507-AF82-434D-A4ED-DF23C1797FEA}"/>
              </a:ext>
            </a:extLst>
          </p:cNvPr>
          <p:cNvSpPr>
            <a:spLocks noGrp="1"/>
          </p:cNvSpPr>
          <p:nvPr>
            <p:ph type="title"/>
          </p:nvPr>
        </p:nvSpPr>
        <p:spPr/>
        <p:txBody>
          <a:bodyPr vert="horz" lIns="91440" tIns="45720" rIns="91440" bIns="45720" rtlCol="0" anchor="b">
            <a:noAutofit/>
          </a:bodyPr>
          <a:lstStyle/>
          <a:p>
            <a:pPr algn="ctr"/>
            <a:r>
              <a:rPr lang="en-US" sz="3600" kern="1200" dirty="0">
                <a:latin typeface="+mj-lt"/>
                <a:ea typeface="+mj-ea"/>
                <a:cs typeface="+mj-cs"/>
              </a:rPr>
              <a:t>Betacam Tape Decks</a:t>
            </a:r>
          </a:p>
        </p:txBody>
      </p:sp>
      <p:sp>
        <p:nvSpPr>
          <p:cNvPr id="4" name="Text Placeholder 3">
            <a:extLst>
              <a:ext uri="{FF2B5EF4-FFF2-40B4-BE49-F238E27FC236}">
                <a16:creationId xmlns:a16="http://schemas.microsoft.com/office/drawing/2014/main" id="{574840A8-568E-4172-A170-94C703395EBB}"/>
              </a:ext>
            </a:extLst>
          </p:cNvPr>
          <p:cNvSpPr>
            <a:spLocks noGrp="1"/>
          </p:cNvSpPr>
          <p:nvPr>
            <p:ph type="body" sz="half" idx="2"/>
          </p:nvPr>
        </p:nvSpPr>
        <p:spPr/>
        <p:txBody>
          <a:bodyPr vert="horz" lIns="91440" tIns="45720" rIns="91440" bIns="45720" rtlCol="0">
            <a:normAutofit/>
          </a:bodyPr>
          <a:lstStyle/>
          <a:p>
            <a:pPr algn="ctr"/>
            <a:r>
              <a:rPr lang="en-US" sz="3200" kern="1200" dirty="0">
                <a:latin typeface="+mn-lt"/>
                <a:ea typeface="+mn-ea"/>
                <a:cs typeface="+mn-cs"/>
              </a:rPr>
              <a:t>Sony DNW-A75</a:t>
            </a:r>
          </a:p>
        </p:txBody>
      </p:sp>
      <p:pic>
        <p:nvPicPr>
          <p:cNvPr id="5" name="Picture 4">
            <a:extLst>
              <a:ext uri="{FF2B5EF4-FFF2-40B4-BE49-F238E27FC236}">
                <a16:creationId xmlns:a16="http://schemas.microsoft.com/office/drawing/2014/main" id="{77398A80-300C-4883-8FE5-C2389676DF2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6082266"/>
            <a:ext cx="3657600" cy="637068"/>
          </a:xfrm>
          <a:prstGeom prst="rect">
            <a:avLst/>
          </a:prstGeom>
        </p:spPr>
      </p:pic>
      <p:pic>
        <p:nvPicPr>
          <p:cNvPr id="9" name="Picture Placeholder 8">
            <a:extLst>
              <a:ext uri="{FF2B5EF4-FFF2-40B4-BE49-F238E27FC236}">
                <a16:creationId xmlns:a16="http://schemas.microsoft.com/office/drawing/2014/main" id="{DCA3540D-1986-449F-9A2F-5ECC3956C876}"/>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p:blipFill>
        <p:spPr>
          <a:xfrm>
            <a:off x="802438" y="609600"/>
            <a:ext cx="8346459" cy="3845718"/>
          </a:xfrm>
        </p:spPr>
      </p:pic>
    </p:spTree>
    <p:extLst>
      <p:ext uri="{BB962C8B-B14F-4D97-AF65-F5344CB8AC3E}">
        <p14:creationId xmlns:p14="http://schemas.microsoft.com/office/powerpoint/2010/main" val="1719026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899A1-0DA4-4B7A-866B-1501666FC827}"/>
              </a:ext>
            </a:extLst>
          </p:cNvPr>
          <p:cNvSpPr>
            <a:spLocks noGrp="1"/>
          </p:cNvSpPr>
          <p:nvPr>
            <p:ph type="title"/>
          </p:nvPr>
        </p:nvSpPr>
        <p:spPr/>
        <p:txBody>
          <a:bodyPr vert="horz" lIns="91440" tIns="45720" rIns="91440" bIns="45720" rtlCol="0" anchor="b">
            <a:noAutofit/>
          </a:bodyPr>
          <a:lstStyle/>
          <a:p>
            <a:pPr algn="ctr"/>
            <a:r>
              <a:rPr lang="en-US" sz="3600" kern="1200" dirty="0">
                <a:latin typeface="+mj-lt"/>
                <a:ea typeface="+mj-ea"/>
                <a:cs typeface="+mj-cs"/>
              </a:rPr>
              <a:t>Betacam Tape Decks</a:t>
            </a:r>
          </a:p>
        </p:txBody>
      </p:sp>
      <p:sp>
        <p:nvSpPr>
          <p:cNvPr id="4" name="Text Placeholder 3">
            <a:extLst>
              <a:ext uri="{FF2B5EF4-FFF2-40B4-BE49-F238E27FC236}">
                <a16:creationId xmlns:a16="http://schemas.microsoft.com/office/drawing/2014/main" id="{22A95A83-B9B5-4B6B-AC0B-C8B5F2595A5B}"/>
              </a:ext>
            </a:extLst>
          </p:cNvPr>
          <p:cNvSpPr>
            <a:spLocks noGrp="1"/>
          </p:cNvSpPr>
          <p:nvPr>
            <p:ph type="body" sz="half" idx="2"/>
          </p:nvPr>
        </p:nvSpPr>
        <p:spPr/>
        <p:txBody>
          <a:bodyPr vert="horz" lIns="91440" tIns="45720" rIns="91440" bIns="45720" rtlCol="0">
            <a:normAutofit/>
          </a:bodyPr>
          <a:lstStyle/>
          <a:p>
            <a:pPr algn="ctr"/>
            <a:r>
              <a:rPr lang="en-US" sz="3200" kern="1200" dirty="0">
                <a:latin typeface="+mn-lt"/>
                <a:ea typeface="+mn-ea"/>
                <a:cs typeface="+mn-cs"/>
              </a:rPr>
              <a:t>Sony DVW-A500</a:t>
            </a:r>
          </a:p>
        </p:txBody>
      </p:sp>
      <p:pic>
        <p:nvPicPr>
          <p:cNvPr id="5" name="Picture 4">
            <a:extLst>
              <a:ext uri="{FF2B5EF4-FFF2-40B4-BE49-F238E27FC236}">
                <a16:creationId xmlns:a16="http://schemas.microsoft.com/office/drawing/2014/main" id="{DDBD1898-64EF-47DC-8D47-ECDF911856C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6082266"/>
            <a:ext cx="3657600" cy="637068"/>
          </a:xfrm>
          <a:prstGeom prst="rect">
            <a:avLst/>
          </a:prstGeom>
        </p:spPr>
      </p:pic>
      <p:pic>
        <p:nvPicPr>
          <p:cNvPr id="9" name="Picture Placeholder 8">
            <a:extLst>
              <a:ext uri="{FF2B5EF4-FFF2-40B4-BE49-F238E27FC236}">
                <a16:creationId xmlns:a16="http://schemas.microsoft.com/office/drawing/2014/main" id="{88F493BF-E8C0-4067-9851-7B57464A9237}"/>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p:blipFill>
        <p:spPr>
          <a:xfrm>
            <a:off x="807788" y="609600"/>
            <a:ext cx="8335759" cy="3845718"/>
          </a:xfrm>
        </p:spPr>
      </p:pic>
    </p:spTree>
    <p:extLst>
      <p:ext uri="{BB962C8B-B14F-4D97-AF65-F5344CB8AC3E}">
        <p14:creationId xmlns:p14="http://schemas.microsoft.com/office/powerpoint/2010/main" val="3468543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A4551-9115-4FAD-B1B2-FA6082596F18}"/>
              </a:ext>
            </a:extLst>
          </p:cNvPr>
          <p:cNvSpPr>
            <a:spLocks noGrp="1"/>
          </p:cNvSpPr>
          <p:nvPr>
            <p:ph type="title"/>
          </p:nvPr>
        </p:nvSpPr>
        <p:spPr/>
        <p:txBody>
          <a:bodyPr vert="horz" lIns="91440" tIns="45720" rIns="91440" bIns="45720" rtlCol="0" anchor="b">
            <a:noAutofit/>
          </a:bodyPr>
          <a:lstStyle/>
          <a:p>
            <a:pPr algn="ctr"/>
            <a:r>
              <a:rPr lang="en-US" sz="3600" dirty="0"/>
              <a:t>Betacam Tape Decks</a:t>
            </a:r>
          </a:p>
        </p:txBody>
      </p:sp>
      <p:sp>
        <p:nvSpPr>
          <p:cNvPr id="4" name="Text Placeholder 3">
            <a:extLst>
              <a:ext uri="{FF2B5EF4-FFF2-40B4-BE49-F238E27FC236}">
                <a16:creationId xmlns:a16="http://schemas.microsoft.com/office/drawing/2014/main" id="{A668E07A-3617-4279-989F-66869FC761B5}"/>
              </a:ext>
            </a:extLst>
          </p:cNvPr>
          <p:cNvSpPr>
            <a:spLocks noGrp="1"/>
          </p:cNvSpPr>
          <p:nvPr>
            <p:ph type="body" sz="half" idx="2"/>
          </p:nvPr>
        </p:nvSpPr>
        <p:spPr/>
        <p:txBody>
          <a:bodyPr vert="horz" lIns="91440" tIns="45720" rIns="91440" bIns="45720" rtlCol="0">
            <a:normAutofit/>
          </a:bodyPr>
          <a:lstStyle/>
          <a:p>
            <a:pPr algn="ctr"/>
            <a:r>
              <a:rPr lang="en-US" sz="3200" dirty="0"/>
              <a:t>Sony MSW-M2000</a:t>
            </a:r>
          </a:p>
        </p:txBody>
      </p:sp>
      <p:pic>
        <p:nvPicPr>
          <p:cNvPr id="5" name="Picture 4">
            <a:extLst>
              <a:ext uri="{FF2B5EF4-FFF2-40B4-BE49-F238E27FC236}">
                <a16:creationId xmlns:a16="http://schemas.microsoft.com/office/drawing/2014/main" id="{2FE1B41B-805B-4961-A041-1C6A6DEE7C1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6082266"/>
            <a:ext cx="3657600" cy="637068"/>
          </a:xfrm>
          <a:prstGeom prst="rect">
            <a:avLst/>
          </a:prstGeom>
        </p:spPr>
      </p:pic>
      <p:pic>
        <p:nvPicPr>
          <p:cNvPr id="9" name="Picture Placeholder 8">
            <a:extLst>
              <a:ext uri="{FF2B5EF4-FFF2-40B4-BE49-F238E27FC236}">
                <a16:creationId xmlns:a16="http://schemas.microsoft.com/office/drawing/2014/main" id="{81253BFC-AD17-49B3-85B4-7CDF04B27A44}"/>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p:blipFill>
        <p:spPr>
          <a:xfrm>
            <a:off x="677334" y="815400"/>
            <a:ext cx="8596668" cy="3434118"/>
          </a:xfrm>
        </p:spPr>
      </p:pic>
    </p:spTree>
    <p:extLst>
      <p:ext uri="{BB962C8B-B14F-4D97-AF65-F5344CB8AC3E}">
        <p14:creationId xmlns:p14="http://schemas.microsoft.com/office/powerpoint/2010/main" val="23806996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C5B8B-EAC3-4CCC-98BA-2AB0D2412533}"/>
              </a:ext>
            </a:extLst>
          </p:cNvPr>
          <p:cNvSpPr>
            <a:spLocks noGrp="1"/>
          </p:cNvSpPr>
          <p:nvPr>
            <p:ph type="title"/>
          </p:nvPr>
        </p:nvSpPr>
        <p:spPr>
          <a:xfrm>
            <a:off x="677334" y="272844"/>
            <a:ext cx="8596668" cy="1320800"/>
          </a:xfrm>
        </p:spPr>
        <p:txBody>
          <a:bodyPr>
            <a:normAutofit/>
          </a:bodyPr>
          <a:lstStyle/>
          <a:p>
            <a:r>
              <a:rPr lang="en-US" dirty="0"/>
              <a:t>VHS Tapes</a:t>
            </a:r>
          </a:p>
        </p:txBody>
      </p:sp>
      <p:pic>
        <p:nvPicPr>
          <p:cNvPr id="4" name="Picture 3">
            <a:extLst>
              <a:ext uri="{FF2B5EF4-FFF2-40B4-BE49-F238E27FC236}">
                <a16:creationId xmlns:a16="http://schemas.microsoft.com/office/drawing/2014/main" id="{04AB9C04-8824-441E-AEAB-561C9B90315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6082266"/>
            <a:ext cx="3657600" cy="637068"/>
          </a:xfrm>
          <a:prstGeom prst="rect">
            <a:avLst/>
          </a:prstGeom>
        </p:spPr>
      </p:pic>
      <p:pic>
        <p:nvPicPr>
          <p:cNvPr id="9" name="Content Placeholder 8" descr="A picture containing text&#10;&#10;Description automatically generated">
            <a:extLst>
              <a:ext uri="{FF2B5EF4-FFF2-40B4-BE49-F238E27FC236}">
                <a16:creationId xmlns:a16="http://schemas.microsoft.com/office/drawing/2014/main" id="{432348C9-9DB7-4499-B309-CFD942C28F0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94280" y="1153551"/>
            <a:ext cx="3601540" cy="4790049"/>
          </a:xfrm>
        </p:spPr>
      </p:pic>
      <p:pic>
        <p:nvPicPr>
          <p:cNvPr id="13" name="Content Placeholder 12" descr="A close up of a device&#10;&#10;Description automatically generated">
            <a:extLst>
              <a:ext uri="{FF2B5EF4-FFF2-40B4-BE49-F238E27FC236}">
                <a16:creationId xmlns:a16="http://schemas.microsoft.com/office/drawing/2014/main" id="{8C185DD5-89C9-48B4-BB50-C4181E5AF7AE}"/>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245452" y="1382368"/>
            <a:ext cx="5334646" cy="4000983"/>
          </a:xfrm>
        </p:spPr>
      </p:pic>
    </p:spTree>
    <p:extLst>
      <p:ext uri="{BB962C8B-B14F-4D97-AF65-F5344CB8AC3E}">
        <p14:creationId xmlns:p14="http://schemas.microsoft.com/office/powerpoint/2010/main" val="2591625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815A7B4-532E-48C9-AC24-D78ACF333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4" name="Freeform 14">
              <a:extLst>
                <a:ext uri="{FF2B5EF4-FFF2-40B4-BE49-F238E27FC236}">
                  <a16:creationId xmlns:a16="http://schemas.microsoft.com/office/drawing/2014/main" id="{D40109F4-CE5C-45F4-856E-F3F69C9FD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5" name="Straight Connector 14">
              <a:extLst>
                <a:ext uri="{FF2B5EF4-FFF2-40B4-BE49-F238E27FC236}">
                  <a16:creationId xmlns:a16="http://schemas.microsoft.com/office/drawing/2014/main" id="{3CBAA4DE-3D7B-460B-AE98-D9F9990C0B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BF1ED3E-4F80-4AF6-A41B-44F53DDE61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C0B2D747-3E31-45C5-9A98-A9710A585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A15FD4BA-3020-462D-8BE8-B3A65B8E4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A304284A-7318-4DD5-898C-2F6B23C77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9DF48E66-B635-4509-B115-E0987C014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E3B96D94-5F5A-4F4C-810C-917BF4D26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7F3782D6-BFF8-4389-9D39-A023ADAA9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ECE162D4-FCAE-441B-B5E9-C91DE6212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 name="Title 4">
            <a:extLst>
              <a:ext uri="{FF2B5EF4-FFF2-40B4-BE49-F238E27FC236}">
                <a16:creationId xmlns:a16="http://schemas.microsoft.com/office/drawing/2014/main" id="{17A62BDC-590A-4730-862D-1FB231CCAB70}"/>
              </a:ext>
            </a:extLst>
          </p:cNvPr>
          <p:cNvSpPr>
            <a:spLocks noGrp="1"/>
          </p:cNvSpPr>
          <p:nvPr>
            <p:ph type="title"/>
          </p:nvPr>
        </p:nvSpPr>
        <p:spPr>
          <a:xfrm>
            <a:off x="985969" y="4150582"/>
            <a:ext cx="8288032" cy="1096316"/>
          </a:xfrm>
        </p:spPr>
        <p:txBody>
          <a:bodyPr vert="horz" lIns="91440" tIns="45720" rIns="91440" bIns="45720" rtlCol="0" anchor="b">
            <a:normAutofit/>
          </a:bodyPr>
          <a:lstStyle/>
          <a:p>
            <a:pPr algn="ctr"/>
            <a:r>
              <a:rPr lang="en-US" sz="3600" dirty="0"/>
              <a:t>VHS Tape Decks</a:t>
            </a:r>
          </a:p>
        </p:txBody>
      </p:sp>
      <p:sp>
        <p:nvSpPr>
          <p:cNvPr id="7" name="Text Placeholder 6">
            <a:extLst>
              <a:ext uri="{FF2B5EF4-FFF2-40B4-BE49-F238E27FC236}">
                <a16:creationId xmlns:a16="http://schemas.microsoft.com/office/drawing/2014/main" id="{BD0448BA-4290-4BB9-91AA-C8CD0370C6D3}"/>
              </a:ext>
            </a:extLst>
          </p:cNvPr>
          <p:cNvSpPr>
            <a:spLocks noGrp="1"/>
          </p:cNvSpPr>
          <p:nvPr>
            <p:ph type="body" sz="half" idx="2"/>
          </p:nvPr>
        </p:nvSpPr>
        <p:spPr>
          <a:xfrm>
            <a:off x="985969" y="5395673"/>
            <a:ext cx="8288032" cy="469122"/>
          </a:xfrm>
        </p:spPr>
        <p:txBody>
          <a:bodyPr vert="horz" lIns="91440" tIns="45720" rIns="91440" bIns="45720" rtlCol="0" anchor="t">
            <a:noAutofit/>
          </a:bodyPr>
          <a:lstStyle/>
          <a:p>
            <a:pPr algn="ctr"/>
            <a:r>
              <a:rPr lang="en-US" sz="3200" dirty="0"/>
              <a:t>Sony SVO-1630</a:t>
            </a:r>
          </a:p>
        </p:txBody>
      </p:sp>
      <p:pic>
        <p:nvPicPr>
          <p:cNvPr id="3" name="Picture 2">
            <a:extLst>
              <a:ext uri="{FF2B5EF4-FFF2-40B4-BE49-F238E27FC236}">
                <a16:creationId xmlns:a16="http://schemas.microsoft.com/office/drawing/2014/main" id="{E4D45200-E49E-4B13-9B9D-4979E60E43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63600" y="6082266"/>
            <a:ext cx="3657600" cy="637068"/>
          </a:xfrm>
          <a:prstGeom prst="rect">
            <a:avLst/>
          </a:prstGeom>
        </p:spPr>
      </p:pic>
      <p:pic>
        <p:nvPicPr>
          <p:cNvPr id="9" name="Content Placeholder 8" descr="A picture containing indoor, electronics, kitchen, microwave&#10;&#10;Description automatically generated">
            <a:extLst>
              <a:ext uri="{FF2B5EF4-FFF2-40B4-BE49-F238E27FC236}">
                <a16:creationId xmlns:a16="http://schemas.microsoft.com/office/drawing/2014/main" id="{41F2B3B7-C95B-42D4-BD63-EBA445BF5C6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0112" y="993205"/>
            <a:ext cx="8561560" cy="2688208"/>
          </a:xfrm>
        </p:spPr>
      </p:pic>
    </p:spTree>
    <p:extLst>
      <p:ext uri="{BB962C8B-B14F-4D97-AF65-F5344CB8AC3E}">
        <p14:creationId xmlns:p14="http://schemas.microsoft.com/office/powerpoint/2010/main" val="728625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20C35-7856-4216-957B-A7F3CD1F27B3}"/>
              </a:ext>
            </a:extLst>
          </p:cNvPr>
          <p:cNvSpPr>
            <a:spLocks noGrp="1"/>
          </p:cNvSpPr>
          <p:nvPr>
            <p:ph type="title"/>
          </p:nvPr>
        </p:nvSpPr>
        <p:spPr/>
        <p:txBody>
          <a:bodyPr vert="horz" lIns="91440" tIns="45720" rIns="91440" bIns="45720" rtlCol="0" anchor="ctr">
            <a:noAutofit/>
          </a:bodyPr>
          <a:lstStyle/>
          <a:p>
            <a:pPr algn="ctr"/>
            <a:r>
              <a:rPr lang="en-US" sz="3600" kern="1200" dirty="0">
                <a:latin typeface="+mj-lt"/>
                <a:ea typeface="+mj-ea"/>
                <a:cs typeface="+mj-cs"/>
              </a:rPr>
              <a:t>VHS Tape Decks</a:t>
            </a:r>
          </a:p>
        </p:txBody>
      </p:sp>
      <p:sp>
        <p:nvSpPr>
          <p:cNvPr id="4" name="Text Placeholder 3">
            <a:extLst>
              <a:ext uri="{FF2B5EF4-FFF2-40B4-BE49-F238E27FC236}">
                <a16:creationId xmlns:a16="http://schemas.microsoft.com/office/drawing/2014/main" id="{205ED8A0-0031-4BAF-829D-8A54C377B10D}"/>
              </a:ext>
            </a:extLst>
          </p:cNvPr>
          <p:cNvSpPr>
            <a:spLocks noGrp="1"/>
          </p:cNvSpPr>
          <p:nvPr>
            <p:ph type="body" sz="half" idx="2"/>
          </p:nvPr>
        </p:nvSpPr>
        <p:spPr/>
        <p:txBody>
          <a:bodyPr vert="horz" lIns="91440" tIns="45720" rIns="91440" bIns="45720" rtlCol="0">
            <a:noAutofit/>
          </a:bodyPr>
          <a:lstStyle/>
          <a:p>
            <a:pPr algn="ctr"/>
            <a:r>
              <a:rPr lang="en-US" sz="3200" kern="1200" dirty="0">
                <a:latin typeface="+mn-lt"/>
                <a:ea typeface="+mn-ea"/>
                <a:cs typeface="+mn-cs"/>
              </a:rPr>
              <a:t>Sony SVO-5800</a:t>
            </a:r>
          </a:p>
        </p:txBody>
      </p:sp>
      <p:pic>
        <p:nvPicPr>
          <p:cNvPr id="6" name="Picture 5">
            <a:extLst>
              <a:ext uri="{FF2B5EF4-FFF2-40B4-BE49-F238E27FC236}">
                <a16:creationId xmlns:a16="http://schemas.microsoft.com/office/drawing/2014/main" id="{256BEA10-3F57-4392-8F3A-72DA49701C5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6082266"/>
            <a:ext cx="3657600" cy="637068"/>
          </a:xfrm>
          <a:prstGeom prst="rect">
            <a:avLst/>
          </a:prstGeom>
        </p:spPr>
      </p:pic>
      <p:pic>
        <p:nvPicPr>
          <p:cNvPr id="9" name="Picture Placeholder 8" descr="A picture containing indoor, oven, microwave, stove&#10;&#10;Description automatically generated">
            <a:extLst>
              <a:ext uri="{FF2B5EF4-FFF2-40B4-BE49-F238E27FC236}">
                <a16:creationId xmlns:a16="http://schemas.microsoft.com/office/drawing/2014/main" id="{F0121D7C-3386-4050-BE67-42CAD45ACF8D}"/>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549" r="2549"/>
          <a:stretch>
            <a:fillRect/>
          </a:stretch>
        </p:blipFill>
        <p:spPr/>
      </p:pic>
    </p:spTree>
    <p:extLst>
      <p:ext uri="{BB962C8B-B14F-4D97-AF65-F5344CB8AC3E}">
        <p14:creationId xmlns:p14="http://schemas.microsoft.com/office/powerpoint/2010/main" val="2834873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43E8F-B5DD-4668-B8EE-C0D6F77418AD}"/>
              </a:ext>
            </a:extLst>
          </p:cNvPr>
          <p:cNvSpPr>
            <a:spLocks noGrp="1"/>
          </p:cNvSpPr>
          <p:nvPr>
            <p:ph type="title"/>
          </p:nvPr>
        </p:nvSpPr>
        <p:spPr/>
        <p:txBody>
          <a:bodyPr>
            <a:normAutofit/>
          </a:bodyPr>
          <a:lstStyle/>
          <a:p>
            <a:r>
              <a:rPr lang="en-US" dirty="0"/>
              <a:t>Digitization Process: Accessories</a:t>
            </a:r>
          </a:p>
        </p:txBody>
      </p:sp>
      <p:sp>
        <p:nvSpPr>
          <p:cNvPr id="3" name="Content Placeholder 2">
            <a:extLst>
              <a:ext uri="{FF2B5EF4-FFF2-40B4-BE49-F238E27FC236}">
                <a16:creationId xmlns:a16="http://schemas.microsoft.com/office/drawing/2014/main" id="{9B148DD0-438F-44F5-ABA8-0EF191EA9C41}"/>
              </a:ext>
            </a:extLst>
          </p:cNvPr>
          <p:cNvSpPr>
            <a:spLocks noGrp="1"/>
          </p:cNvSpPr>
          <p:nvPr>
            <p:ph idx="1"/>
          </p:nvPr>
        </p:nvSpPr>
        <p:spPr/>
        <p:txBody>
          <a:bodyPr>
            <a:normAutofit/>
          </a:bodyPr>
          <a:lstStyle/>
          <a:p>
            <a:r>
              <a:rPr lang="en-US" sz="3200" dirty="0"/>
              <a:t>iMacs</a:t>
            </a:r>
          </a:p>
          <a:p>
            <a:r>
              <a:rPr lang="en-US" sz="3200" dirty="0"/>
              <a:t>Blackmagic Studio </a:t>
            </a:r>
            <a:r>
              <a:rPr lang="en-US" sz="3200" dirty="0" err="1"/>
              <a:t>Videohub</a:t>
            </a:r>
            <a:r>
              <a:rPr lang="en-US" sz="3200" dirty="0"/>
              <a:t> Router</a:t>
            </a:r>
          </a:p>
          <a:p>
            <a:r>
              <a:rPr lang="en-US" sz="3200" dirty="0"/>
              <a:t>Blackmagic H.264 Pro Recorder </a:t>
            </a:r>
          </a:p>
          <a:p>
            <a:r>
              <a:rPr lang="en-US" sz="3200" dirty="0"/>
              <a:t>Blackmagic Mini Converter Analog to SDI (U-</a:t>
            </a:r>
            <a:r>
              <a:rPr lang="en-US" sz="3200" dirty="0" err="1"/>
              <a:t>matic</a:t>
            </a:r>
            <a:r>
              <a:rPr lang="en-US" sz="3200" dirty="0"/>
              <a:t> and VHS)</a:t>
            </a:r>
          </a:p>
          <a:p>
            <a:r>
              <a:rPr lang="en-US" sz="3200" dirty="0"/>
              <a:t>Time Base Corrector (U-</a:t>
            </a:r>
            <a:r>
              <a:rPr lang="en-US" sz="3200" dirty="0" err="1"/>
              <a:t>matic</a:t>
            </a:r>
            <a:r>
              <a:rPr lang="en-US" sz="3200" dirty="0"/>
              <a:t> and VHS)</a:t>
            </a:r>
          </a:p>
        </p:txBody>
      </p:sp>
      <p:pic>
        <p:nvPicPr>
          <p:cNvPr id="5" name="Picture 4">
            <a:extLst>
              <a:ext uri="{FF2B5EF4-FFF2-40B4-BE49-F238E27FC236}">
                <a16:creationId xmlns:a16="http://schemas.microsoft.com/office/drawing/2014/main" id="{ED27DC20-C2C2-4ECE-8B3F-51338F62D1F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6082266"/>
            <a:ext cx="3657600" cy="637068"/>
          </a:xfrm>
          <a:prstGeom prst="rect">
            <a:avLst/>
          </a:prstGeom>
        </p:spPr>
      </p:pic>
    </p:spTree>
    <p:extLst>
      <p:ext uri="{BB962C8B-B14F-4D97-AF65-F5344CB8AC3E}">
        <p14:creationId xmlns:p14="http://schemas.microsoft.com/office/powerpoint/2010/main" val="2062390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E804E-53A3-496D-B81B-6B6D1F968B63}"/>
              </a:ext>
            </a:extLst>
          </p:cNvPr>
          <p:cNvSpPr>
            <a:spLocks noGrp="1"/>
          </p:cNvSpPr>
          <p:nvPr>
            <p:ph type="title"/>
          </p:nvPr>
        </p:nvSpPr>
        <p:spPr/>
        <p:txBody>
          <a:bodyPr>
            <a:noAutofit/>
          </a:bodyPr>
          <a:lstStyle/>
          <a:p>
            <a:r>
              <a:rPr kumimoji="0" lang="en-US" sz="3600" b="0" i="0" u="none" strike="noStrike" kern="1200" cap="none" spc="0" normalizeH="0" baseline="0" noProof="0" dirty="0">
                <a:ln>
                  <a:noFill/>
                </a:ln>
                <a:solidFill>
                  <a:srgbClr val="5FCBEF"/>
                </a:solidFill>
                <a:effectLst/>
                <a:uLnTx/>
                <a:uFillTx/>
                <a:latin typeface="Trebuchet MS" panose="020B0603020202020204"/>
                <a:ea typeface="+mj-ea"/>
                <a:cs typeface="+mj-cs"/>
              </a:rPr>
              <a:t>Digitization Process: Accessories</a:t>
            </a:r>
            <a:endParaRPr lang="en-US" sz="3600" dirty="0"/>
          </a:p>
        </p:txBody>
      </p:sp>
      <p:sp>
        <p:nvSpPr>
          <p:cNvPr id="4" name="Text Placeholder 3">
            <a:extLst>
              <a:ext uri="{FF2B5EF4-FFF2-40B4-BE49-F238E27FC236}">
                <a16:creationId xmlns:a16="http://schemas.microsoft.com/office/drawing/2014/main" id="{74FC7D4B-D883-4C8B-82F7-7F8EC30B2711}"/>
              </a:ext>
            </a:extLst>
          </p:cNvPr>
          <p:cNvSpPr>
            <a:spLocks noGrp="1"/>
          </p:cNvSpPr>
          <p:nvPr>
            <p:ph type="body" sz="half" idx="2"/>
          </p:nvPr>
        </p:nvSpPr>
        <p:spPr/>
        <p:txBody>
          <a:bodyPr/>
          <a:lstStyle/>
          <a:p>
            <a:pPr marR="0" lvl="0" algn="l" defTabSz="457200" rtl="0" eaLnBrk="1" fontAlgn="auto" latinLnBrk="0" hangingPunct="1">
              <a:lnSpc>
                <a:spcPct val="100000"/>
              </a:lnSpc>
              <a:spcBef>
                <a:spcPts val="1000"/>
              </a:spcBef>
              <a:spcAft>
                <a:spcPts val="0"/>
              </a:spcAft>
              <a:buClr>
                <a:srgbClr val="5FCBEF"/>
              </a:buClr>
              <a:buSzPct val="80000"/>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iMacs</a:t>
            </a:r>
          </a:p>
          <a:p>
            <a:endParaRPr lang="en-US" dirty="0"/>
          </a:p>
        </p:txBody>
      </p:sp>
      <p:pic>
        <p:nvPicPr>
          <p:cNvPr id="5" name="Picture 4">
            <a:extLst>
              <a:ext uri="{FF2B5EF4-FFF2-40B4-BE49-F238E27FC236}">
                <a16:creationId xmlns:a16="http://schemas.microsoft.com/office/drawing/2014/main" id="{C02E343B-05D2-45FF-B232-7992097ED6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7334" y="6082266"/>
            <a:ext cx="3657600" cy="637068"/>
          </a:xfrm>
          <a:prstGeom prst="rect">
            <a:avLst/>
          </a:prstGeom>
        </p:spPr>
      </p:pic>
      <p:pic>
        <p:nvPicPr>
          <p:cNvPr id="9" name="Content Placeholder 8" descr="A flat screen television&#10;&#10;Description automatically generated">
            <a:extLst>
              <a:ext uri="{FF2B5EF4-FFF2-40B4-BE49-F238E27FC236}">
                <a16:creationId xmlns:a16="http://schemas.microsoft.com/office/drawing/2014/main" id="{E75325A9-5457-4E23-852A-1945689D254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798277" y="1648900"/>
            <a:ext cx="5475898" cy="3953598"/>
          </a:xfrm>
        </p:spPr>
      </p:pic>
    </p:spTree>
    <p:extLst>
      <p:ext uri="{BB962C8B-B14F-4D97-AF65-F5344CB8AC3E}">
        <p14:creationId xmlns:p14="http://schemas.microsoft.com/office/powerpoint/2010/main" val="24309567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F4838-6844-46A1-8D13-003D5A83A1AE}"/>
              </a:ext>
            </a:extLst>
          </p:cNvPr>
          <p:cNvSpPr>
            <a:spLocks noGrp="1"/>
          </p:cNvSpPr>
          <p:nvPr>
            <p:ph type="title"/>
          </p:nvPr>
        </p:nvSpPr>
        <p:spPr>
          <a:xfrm>
            <a:off x="353777" y="257078"/>
            <a:ext cx="8916832" cy="1278466"/>
          </a:xfrm>
        </p:spPr>
        <p:txBody>
          <a:bodyPr>
            <a:noAutofit/>
          </a:bodyPr>
          <a:lstStyle/>
          <a:p>
            <a:r>
              <a:rPr kumimoji="0" lang="en-US" sz="3600" b="0" i="0" u="none" strike="noStrike" kern="1200" cap="none" spc="0" normalizeH="0" baseline="0" noProof="0" dirty="0">
                <a:ln>
                  <a:noFill/>
                </a:ln>
                <a:solidFill>
                  <a:srgbClr val="5FCBEF"/>
                </a:solidFill>
                <a:effectLst/>
                <a:uLnTx/>
                <a:uFillTx/>
                <a:latin typeface="Trebuchet MS" panose="020B0603020202020204"/>
                <a:ea typeface="+mj-ea"/>
                <a:cs typeface="+mj-cs"/>
              </a:rPr>
              <a:t>Digitization Process: Accessories</a:t>
            </a:r>
            <a:endParaRPr lang="en-US" sz="3600" dirty="0"/>
          </a:p>
        </p:txBody>
      </p:sp>
      <p:sp>
        <p:nvSpPr>
          <p:cNvPr id="4" name="Text Placeholder 3">
            <a:extLst>
              <a:ext uri="{FF2B5EF4-FFF2-40B4-BE49-F238E27FC236}">
                <a16:creationId xmlns:a16="http://schemas.microsoft.com/office/drawing/2014/main" id="{74FF5392-B7F5-40BD-AD85-C006B09FACB1}"/>
              </a:ext>
            </a:extLst>
          </p:cNvPr>
          <p:cNvSpPr>
            <a:spLocks noGrp="1"/>
          </p:cNvSpPr>
          <p:nvPr>
            <p:ph type="body" sz="half" idx="2"/>
          </p:nvPr>
        </p:nvSpPr>
        <p:spPr>
          <a:xfrm>
            <a:off x="629822" y="1948184"/>
            <a:ext cx="6882325" cy="1278466"/>
          </a:xfrm>
        </p:spPr>
        <p:txBody>
          <a:bodyPr/>
          <a:lstStyle/>
          <a:p>
            <a:pPr marR="0" lvl="0" algn="l" defTabSz="457200" rtl="0" eaLnBrk="1" fontAlgn="auto" latinLnBrk="0" hangingPunct="1">
              <a:lnSpc>
                <a:spcPct val="100000"/>
              </a:lnSpc>
              <a:spcBef>
                <a:spcPts val="1000"/>
              </a:spcBef>
              <a:spcAft>
                <a:spcPts val="0"/>
              </a:spcAft>
              <a:buClr>
                <a:srgbClr val="5FCBEF"/>
              </a:buClr>
              <a:buSzPct val="80000"/>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Blackmagic Studio </a:t>
            </a:r>
            <a:r>
              <a:rPr kumimoji="0" lang="en-US" sz="3200" b="0" i="0" u="none" strike="noStrike" kern="1200" cap="none" spc="0" normalizeH="0" baseline="0" noProof="0" dirty="0" err="1">
                <a:ln>
                  <a:noFill/>
                </a:ln>
                <a:solidFill>
                  <a:prstClr val="black">
                    <a:lumMod val="75000"/>
                    <a:lumOff val="25000"/>
                  </a:prstClr>
                </a:solidFill>
                <a:effectLst/>
                <a:uLnTx/>
                <a:uFillTx/>
                <a:latin typeface="Trebuchet MS" panose="020B0603020202020204"/>
                <a:ea typeface="+mn-ea"/>
                <a:cs typeface="+mn-cs"/>
              </a:rPr>
              <a:t>Videohub</a:t>
            </a:r>
            <a:r>
              <a:rPr kumimoji="0" lang="en-US" sz="32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Router</a:t>
            </a:r>
          </a:p>
          <a:p>
            <a:endParaRPr lang="en-US" dirty="0"/>
          </a:p>
        </p:txBody>
      </p:sp>
      <p:pic>
        <p:nvPicPr>
          <p:cNvPr id="5" name="Picture 4">
            <a:extLst>
              <a:ext uri="{FF2B5EF4-FFF2-40B4-BE49-F238E27FC236}">
                <a16:creationId xmlns:a16="http://schemas.microsoft.com/office/drawing/2014/main" id="{ED6B6788-1162-49EA-BE41-BC762721018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9822" y="6082266"/>
            <a:ext cx="3657600" cy="637068"/>
          </a:xfrm>
          <a:prstGeom prst="rect">
            <a:avLst/>
          </a:prstGeom>
        </p:spPr>
      </p:pic>
      <p:pic>
        <p:nvPicPr>
          <p:cNvPr id="9" name="Content Placeholder 8">
            <a:extLst>
              <a:ext uri="{FF2B5EF4-FFF2-40B4-BE49-F238E27FC236}">
                <a16:creationId xmlns:a16="http://schemas.microsoft.com/office/drawing/2014/main" id="{BC68592E-8B51-4CD7-9778-920E1029D6B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280787" y="3429000"/>
            <a:ext cx="9303100" cy="1761978"/>
          </a:xfrm>
        </p:spPr>
      </p:pic>
    </p:spTree>
    <p:extLst>
      <p:ext uri="{BB962C8B-B14F-4D97-AF65-F5344CB8AC3E}">
        <p14:creationId xmlns:p14="http://schemas.microsoft.com/office/powerpoint/2010/main" val="5313369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AA36A-DC66-4A00-BC20-2B6755D822EE}"/>
              </a:ext>
            </a:extLst>
          </p:cNvPr>
          <p:cNvSpPr>
            <a:spLocks noGrp="1"/>
          </p:cNvSpPr>
          <p:nvPr>
            <p:ph type="title"/>
          </p:nvPr>
        </p:nvSpPr>
        <p:spPr/>
        <p:txBody>
          <a:bodyPr>
            <a:noAutofit/>
          </a:bodyPr>
          <a:lstStyle/>
          <a:p>
            <a:r>
              <a:rPr kumimoji="0" lang="en-US" sz="3600" b="0" i="0" u="none" strike="noStrike" kern="1200" cap="none" spc="0" normalizeH="0" baseline="0" noProof="0" dirty="0">
                <a:ln>
                  <a:noFill/>
                </a:ln>
                <a:solidFill>
                  <a:srgbClr val="5FCBEF"/>
                </a:solidFill>
                <a:effectLst/>
                <a:uLnTx/>
                <a:uFillTx/>
                <a:latin typeface="Trebuchet MS" panose="020B0603020202020204"/>
                <a:ea typeface="+mj-ea"/>
                <a:cs typeface="+mj-cs"/>
              </a:rPr>
              <a:t>Digitization Process: Accessories</a:t>
            </a:r>
            <a:endParaRPr lang="en-US" sz="3600" dirty="0"/>
          </a:p>
        </p:txBody>
      </p:sp>
      <p:sp>
        <p:nvSpPr>
          <p:cNvPr id="4" name="Text Placeholder 3">
            <a:extLst>
              <a:ext uri="{FF2B5EF4-FFF2-40B4-BE49-F238E27FC236}">
                <a16:creationId xmlns:a16="http://schemas.microsoft.com/office/drawing/2014/main" id="{045D8A39-539F-44A9-A66D-F51DA1F17EA0}"/>
              </a:ext>
            </a:extLst>
          </p:cNvPr>
          <p:cNvSpPr>
            <a:spLocks noGrp="1"/>
          </p:cNvSpPr>
          <p:nvPr>
            <p:ph type="body" sz="half" idx="2"/>
          </p:nvPr>
        </p:nvSpPr>
        <p:spPr/>
        <p:txBody>
          <a:bodyPr>
            <a:normAutofit/>
          </a:bodyPr>
          <a:lstStyle/>
          <a:p>
            <a:pPr marR="0" lvl="0" algn="l" defTabSz="457200" rtl="0" eaLnBrk="1" fontAlgn="auto" latinLnBrk="0" hangingPunct="1">
              <a:lnSpc>
                <a:spcPct val="100000"/>
              </a:lnSpc>
              <a:spcBef>
                <a:spcPts val="1000"/>
              </a:spcBef>
              <a:spcAft>
                <a:spcPts val="0"/>
              </a:spcAft>
              <a:buClr>
                <a:srgbClr val="5FCBEF"/>
              </a:buClr>
              <a:buSzPct val="80000"/>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Blackmagic H.264 Pro Recorder </a:t>
            </a:r>
          </a:p>
          <a:p>
            <a:endParaRPr lang="en-US" dirty="0"/>
          </a:p>
        </p:txBody>
      </p:sp>
      <p:pic>
        <p:nvPicPr>
          <p:cNvPr id="5" name="Picture 4">
            <a:extLst>
              <a:ext uri="{FF2B5EF4-FFF2-40B4-BE49-F238E27FC236}">
                <a16:creationId xmlns:a16="http://schemas.microsoft.com/office/drawing/2014/main" id="{A144CAB6-D8F1-4FBD-8E76-EE592DA7DA5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6082266"/>
            <a:ext cx="3657600" cy="637068"/>
          </a:xfrm>
          <a:prstGeom prst="rect">
            <a:avLst/>
          </a:prstGeom>
        </p:spPr>
      </p:pic>
      <p:pic>
        <p:nvPicPr>
          <p:cNvPr id="9" name="Content Placeholder 8">
            <a:extLst>
              <a:ext uri="{FF2B5EF4-FFF2-40B4-BE49-F238E27FC236}">
                <a16:creationId xmlns:a16="http://schemas.microsoft.com/office/drawing/2014/main" id="{6F5BD265-E379-4E8D-985B-D4376E5BBF2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4130969" y="1599421"/>
            <a:ext cx="5477129" cy="3549354"/>
          </a:xfrm>
        </p:spPr>
      </p:pic>
    </p:spTree>
    <p:extLst>
      <p:ext uri="{BB962C8B-B14F-4D97-AF65-F5344CB8AC3E}">
        <p14:creationId xmlns:p14="http://schemas.microsoft.com/office/powerpoint/2010/main" val="4192006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pic>
        <p:nvPicPr>
          <p:cNvPr id="35" name="Google Shape;35;p1"/>
          <p:cNvPicPr preferRelativeResize="0"/>
          <p:nvPr/>
        </p:nvPicPr>
        <p:blipFill rotWithShape="1">
          <a:blip r:embed="rId3">
            <a:alphaModFix/>
          </a:blip>
          <a:srcRect/>
          <a:stretch/>
        </p:blipFill>
        <p:spPr>
          <a:xfrm>
            <a:off x="4111551" y="1912652"/>
            <a:ext cx="7306552" cy="3714723"/>
          </a:xfrm>
          <a:prstGeom prst="rect">
            <a:avLst/>
          </a:prstGeom>
          <a:noFill/>
          <a:ln>
            <a:noFill/>
          </a:ln>
        </p:spPr>
      </p:pic>
      <p:sp>
        <p:nvSpPr>
          <p:cNvPr id="36" name="Google Shape;36;p1"/>
          <p:cNvSpPr txBox="1">
            <a:spLocks noGrp="1"/>
          </p:cNvSpPr>
          <p:nvPr>
            <p:ph type="body" idx="2"/>
          </p:nvPr>
        </p:nvSpPr>
        <p:spPr>
          <a:xfrm>
            <a:off x="164290" y="2542168"/>
            <a:ext cx="3458724" cy="2455691"/>
          </a:xfrm>
          <a:prstGeom prst="rect">
            <a:avLst/>
          </a:prstGeom>
          <a:noFill/>
          <a:ln>
            <a:noFill/>
          </a:ln>
        </p:spPr>
        <p:txBody>
          <a:bodyPr spcFirstLastPara="1" wrap="square" lIns="91400" tIns="45700" rIns="91400" bIns="45700" anchor="t" anchorCtr="0">
            <a:noAutofit/>
          </a:bodyPr>
          <a:lstStyle/>
          <a:p>
            <a:pPr marL="457189" indent="-228594"/>
            <a:r>
              <a:rPr lang="en-US">
                <a:latin typeface="Century Schoolbook"/>
                <a:ea typeface="Century Schoolbook"/>
                <a:cs typeface="Century Schoolbook"/>
                <a:sym typeface="Century Schoolbook"/>
              </a:rPr>
              <a:t>Moving Image and Sound Branch</a:t>
            </a:r>
            <a:endParaRPr>
              <a:latin typeface="Century Schoolbook"/>
              <a:ea typeface="Century Schoolbook"/>
              <a:cs typeface="Century Schoolbook"/>
              <a:sym typeface="Century Schoolbook"/>
            </a:endParaRPr>
          </a:p>
          <a:p>
            <a:pPr marL="457189" indent="-228594"/>
            <a:r>
              <a:rPr lang="en-US">
                <a:latin typeface="Century Schoolbook"/>
                <a:ea typeface="Century Schoolbook"/>
                <a:cs typeface="Century Schoolbook"/>
                <a:sym typeface="Century Schoolbook"/>
              </a:rPr>
              <a:t>Special Media Records Division</a:t>
            </a:r>
            <a:endParaRPr>
              <a:latin typeface="Century Schoolbook"/>
              <a:ea typeface="Century Schoolbook"/>
              <a:cs typeface="Century Schoolbook"/>
              <a:sym typeface="Century Schoolbook"/>
            </a:endParaRPr>
          </a:p>
          <a:p>
            <a:pPr marL="457189" indent="-228594"/>
            <a:r>
              <a:rPr lang="en-US">
                <a:latin typeface="Century Schoolbook"/>
                <a:ea typeface="Century Schoolbook"/>
                <a:cs typeface="Century Schoolbook"/>
                <a:sym typeface="Century Schoolbook"/>
              </a:rPr>
              <a:t>College Park, MD</a:t>
            </a:r>
            <a:endParaRPr>
              <a:latin typeface="Century Schoolbook"/>
              <a:ea typeface="Century Schoolbook"/>
              <a:cs typeface="Century Schoolbook"/>
              <a:sym typeface="Century Schoolbook"/>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D6047-F599-4AEC-A537-7788BAEE18C1}"/>
              </a:ext>
            </a:extLst>
          </p:cNvPr>
          <p:cNvSpPr>
            <a:spLocks noGrp="1"/>
          </p:cNvSpPr>
          <p:nvPr>
            <p:ph type="title"/>
          </p:nvPr>
        </p:nvSpPr>
        <p:spPr>
          <a:xfrm>
            <a:off x="424115" y="22614"/>
            <a:ext cx="8705817" cy="1278466"/>
          </a:xfrm>
        </p:spPr>
        <p:txBody>
          <a:bodyPr>
            <a:noAutofit/>
          </a:bodyPr>
          <a:lstStyle/>
          <a:p>
            <a:r>
              <a:rPr kumimoji="0" lang="en-US" sz="3600" b="0" i="0" u="none" strike="noStrike" kern="1200" cap="none" spc="0" normalizeH="0" baseline="0" noProof="0" dirty="0">
                <a:ln>
                  <a:noFill/>
                </a:ln>
                <a:solidFill>
                  <a:srgbClr val="5FCBEF"/>
                </a:solidFill>
                <a:effectLst/>
                <a:uLnTx/>
                <a:uFillTx/>
                <a:latin typeface="Trebuchet MS" panose="020B0603020202020204"/>
                <a:ea typeface="+mj-ea"/>
                <a:cs typeface="+mj-cs"/>
              </a:rPr>
              <a:t>Digitization Process: Accessories</a:t>
            </a:r>
            <a:endParaRPr lang="en-US" sz="3600" dirty="0"/>
          </a:p>
        </p:txBody>
      </p:sp>
      <p:sp>
        <p:nvSpPr>
          <p:cNvPr id="4" name="Text Placeholder 3">
            <a:extLst>
              <a:ext uri="{FF2B5EF4-FFF2-40B4-BE49-F238E27FC236}">
                <a16:creationId xmlns:a16="http://schemas.microsoft.com/office/drawing/2014/main" id="{E8D8C3D1-9B57-4917-A3C5-FB37C47C7516}"/>
              </a:ext>
            </a:extLst>
          </p:cNvPr>
          <p:cNvSpPr>
            <a:spLocks noGrp="1"/>
          </p:cNvSpPr>
          <p:nvPr>
            <p:ph type="body" sz="half" idx="2"/>
          </p:nvPr>
        </p:nvSpPr>
        <p:spPr>
          <a:xfrm>
            <a:off x="564792" y="1558814"/>
            <a:ext cx="7735145" cy="2584449"/>
          </a:xfrm>
        </p:spPr>
        <p:txBody>
          <a:bodyPr/>
          <a:lstStyle/>
          <a:p>
            <a:pPr marR="0" lvl="0" algn="l" defTabSz="457200" rtl="0" eaLnBrk="1" fontAlgn="auto" latinLnBrk="0" hangingPunct="1">
              <a:lnSpc>
                <a:spcPct val="100000"/>
              </a:lnSpc>
              <a:spcBef>
                <a:spcPts val="1000"/>
              </a:spcBef>
              <a:spcAft>
                <a:spcPts val="0"/>
              </a:spcAft>
              <a:buClr>
                <a:srgbClr val="5FCBEF"/>
              </a:buClr>
              <a:buSzPct val="80000"/>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Blackmagic Mini Converter Analog to SDI (U-</a:t>
            </a:r>
            <a:r>
              <a:rPr kumimoji="0" lang="en-US" sz="3200" b="0" i="0" u="none" strike="noStrike" kern="1200" cap="none" spc="0" normalizeH="0" baseline="0" noProof="0" dirty="0" err="1">
                <a:ln>
                  <a:noFill/>
                </a:ln>
                <a:solidFill>
                  <a:prstClr val="black">
                    <a:lumMod val="75000"/>
                    <a:lumOff val="25000"/>
                  </a:prstClr>
                </a:solidFill>
                <a:effectLst/>
                <a:uLnTx/>
                <a:uFillTx/>
                <a:latin typeface="Trebuchet MS" panose="020B0603020202020204"/>
                <a:ea typeface="+mn-ea"/>
                <a:cs typeface="+mn-cs"/>
              </a:rPr>
              <a:t>matic</a:t>
            </a:r>
            <a:r>
              <a:rPr kumimoji="0" lang="en-US" sz="32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and VHS)</a:t>
            </a:r>
          </a:p>
          <a:p>
            <a:endParaRPr lang="en-US" dirty="0"/>
          </a:p>
        </p:txBody>
      </p:sp>
      <p:pic>
        <p:nvPicPr>
          <p:cNvPr id="5" name="Picture 4">
            <a:extLst>
              <a:ext uri="{FF2B5EF4-FFF2-40B4-BE49-F238E27FC236}">
                <a16:creationId xmlns:a16="http://schemas.microsoft.com/office/drawing/2014/main" id="{3501661C-219D-4BC2-81AB-E9F3C0A1E60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4792" y="6082266"/>
            <a:ext cx="3657600" cy="637068"/>
          </a:xfrm>
          <a:prstGeom prst="rect">
            <a:avLst/>
          </a:prstGeom>
        </p:spPr>
      </p:pic>
      <p:pic>
        <p:nvPicPr>
          <p:cNvPr id="9" name="Content Placeholder 8">
            <a:extLst>
              <a:ext uri="{FF2B5EF4-FFF2-40B4-BE49-F238E27FC236}">
                <a16:creationId xmlns:a16="http://schemas.microsoft.com/office/drawing/2014/main" id="{190DCE04-BA53-4720-A1DE-9F5A9CC47A9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851012" y="2686886"/>
            <a:ext cx="6808929" cy="3165792"/>
          </a:xfrm>
        </p:spPr>
      </p:pic>
    </p:spTree>
    <p:extLst>
      <p:ext uri="{BB962C8B-B14F-4D97-AF65-F5344CB8AC3E}">
        <p14:creationId xmlns:p14="http://schemas.microsoft.com/office/powerpoint/2010/main" val="30293527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639F8-3642-43EC-BCE9-301DDDA872E1}"/>
              </a:ext>
            </a:extLst>
          </p:cNvPr>
          <p:cNvSpPr>
            <a:spLocks noGrp="1"/>
          </p:cNvSpPr>
          <p:nvPr>
            <p:ph type="title"/>
          </p:nvPr>
        </p:nvSpPr>
        <p:spPr>
          <a:xfrm>
            <a:off x="508522" y="417881"/>
            <a:ext cx="8807856" cy="1278466"/>
          </a:xfrm>
        </p:spPr>
        <p:txBody>
          <a:bodyPr>
            <a:noAutofit/>
          </a:bodyPr>
          <a:lstStyle/>
          <a:p>
            <a:r>
              <a:rPr kumimoji="0" lang="en-US" sz="3600" b="0" i="0" u="none" strike="noStrike" kern="1200" cap="none" spc="0" normalizeH="0" baseline="0" noProof="0" dirty="0">
                <a:ln>
                  <a:noFill/>
                </a:ln>
                <a:solidFill>
                  <a:srgbClr val="5FCBEF"/>
                </a:solidFill>
                <a:effectLst/>
                <a:uLnTx/>
                <a:uFillTx/>
                <a:latin typeface="Trebuchet MS" panose="020B0603020202020204"/>
                <a:ea typeface="+mj-ea"/>
                <a:cs typeface="+mj-cs"/>
              </a:rPr>
              <a:t>Digitization Process: Accessories</a:t>
            </a:r>
            <a:endParaRPr lang="en-US" sz="3600" dirty="0"/>
          </a:p>
        </p:txBody>
      </p:sp>
      <p:sp>
        <p:nvSpPr>
          <p:cNvPr id="4" name="Text Placeholder 3">
            <a:extLst>
              <a:ext uri="{FF2B5EF4-FFF2-40B4-BE49-F238E27FC236}">
                <a16:creationId xmlns:a16="http://schemas.microsoft.com/office/drawing/2014/main" id="{81B72994-DF3E-4FE9-ABD9-1E875D2B6D37}"/>
              </a:ext>
            </a:extLst>
          </p:cNvPr>
          <p:cNvSpPr>
            <a:spLocks noGrp="1"/>
          </p:cNvSpPr>
          <p:nvPr>
            <p:ph type="body" sz="half" idx="2"/>
          </p:nvPr>
        </p:nvSpPr>
        <p:spPr>
          <a:xfrm>
            <a:off x="635132" y="2337835"/>
            <a:ext cx="8354124" cy="1037003"/>
          </a:xfrm>
        </p:spPr>
        <p:txBody>
          <a:bodyPr/>
          <a:lstStyle/>
          <a:p>
            <a:pPr marR="0" lvl="0" algn="l" defTabSz="457200" rtl="0" eaLnBrk="1" fontAlgn="auto" latinLnBrk="0" hangingPunct="1">
              <a:lnSpc>
                <a:spcPct val="100000"/>
              </a:lnSpc>
              <a:spcBef>
                <a:spcPts val="1000"/>
              </a:spcBef>
              <a:spcAft>
                <a:spcPts val="0"/>
              </a:spcAft>
              <a:buClr>
                <a:srgbClr val="5FCBEF"/>
              </a:buClr>
              <a:buSzPct val="80000"/>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Time Base Corrector (U-</a:t>
            </a:r>
            <a:r>
              <a:rPr kumimoji="0" lang="en-US" sz="3200" b="0" i="0" u="none" strike="noStrike" kern="1200" cap="none" spc="0" normalizeH="0" baseline="0" noProof="0" dirty="0" err="1">
                <a:ln>
                  <a:noFill/>
                </a:ln>
                <a:solidFill>
                  <a:prstClr val="black">
                    <a:lumMod val="75000"/>
                    <a:lumOff val="25000"/>
                  </a:prstClr>
                </a:solidFill>
                <a:effectLst/>
                <a:uLnTx/>
                <a:uFillTx/>
                <a:latin typeface="Trebuchet MS" panose="020B0603020202020204"/>
                <a:ea typeface="+mn-ea"/>
                <a:cs typeface="+mn-cs"/>
              </a:rPr>
              <a:t>matic</a:t>
            </a:r>
            <a:r>
              <a:rPr kumimoji="0" lang="en-US" sz="32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and VHS)</a:t>
            </a:r>
          </a:p>
          <a:p>
            <a:endParaRPr lang="en-US" dirty="0"/>
          </a:p>
        </p:txBody>
      </p:sp>
      <p:pic>
        <p:nvPicPr>
          <p:cNvPr id="5" name="Picture 4">
            <a:extLst>
              <a:ext uri="{FF2B5EF4-FFF2-40B4-BE49-F238E27FC236}">
                <a16:creationId xmlns:a16="http://schemas.microsoft.com/office/drawing/2014/main" id="{205E198A-559F-484D-B4E4-31550EED572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5132" y="6082266"/>
            <a:ext cx="3657600" cy="637068"/>
          </a:xfrm>
          <a:prstGeom prst="rect">
            <a:avLst/>
          </a:prstGeom>
        </p:spPr>
      </p:pic>
      <p:pic>
        <p:nvPicPr>
          <p:cNvPr id="8" name="Content Placeholder 7">
            <a:extLst>
              <a:ext uri="{FF2B5EF4-FFF2-40B4-BE49-F238E27FC236}">
                <a16:creationId xmlns:a16="http://schemas.microsoft.com/office/drawing/2014/main" id="{F22DD9E0-5EA2-40D4-A116-E6E61A43D79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301945" y="3882683"/>
            <a:ext cx="9319328" cy="1140639"/>
          </a:xfrm>
        </p:spPr>
      </p:pic>
    </p:spTree>
    <p:extLst>
      <p:ext uri="{BB962C8B-B14F-4D97-AF65-F5344CB8AC3E}">
        <p14:creationId xmlns:p14="http://schemas.microsoft.com/office/powerpoint/2010/main" val="1561714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3">
            <a:extLst>
              <a:ext uri="{FF2B5EF4-FFF2-40B4-BE49-F238E27FC236}">
                <a16:creationId xmlns:a16="http://schemas.microsoft.com/office/drawing/2014/main" id="{CD76979B-5F8A-4DD7-968D-E03870FCFE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5" name="Straight Connector 14">
              <a:extLst>
                <a:ext uri="{FF2B5EF4-FFF2-40B4-BE49-F238E27FC236}">
                  <a16:creationId xmlns:a16="http://schemas.microsoft.com/office/drawing/2014/main" id="{39CB0BD6-DA8B-4C62-A380-FBF254F22F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6061DD5-19FF-4028-8EC6-35434F50A2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5D830324-2549-48FF-9DCE-52656C4B5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4C93D8FA-C150-4198-81E0-67E60289B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C9DB882D-4CF6-404F-AD94-2A39FED11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A7BECA28-3BC7-4E90-B46F-6AE6B1A37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321E725C-18EE-4BB1-9C48-421C51A408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F95C43BE-926A-4C9A-AB44-62E4D524B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226C3F00-2A9E-461A-A1A6-202CD0A2D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00E639C2-20E7-4880-BE5C-A1A247DCE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780A50B5-5E6A-4CE2-9699-DCF9FCF5DB6D}"/>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dirty="0"/>
              <a:t>Digitization Process: Applications</a:t>
            </a:r>
            <a:br>
              <a:rPr lang="en-US" dirty="0"/>
            </a:br>
            <a:endParaRPr lang="en-US" dirty="0"/>
          </a:p>
        </p:txBody>
      </p:sp>
      <p:sp>
        <p:nvSpPr>
          <p:cNvPr id="3" name="Content Placeholder 2">
            <a:extLst>
              <a:ext uri="{FF2B5EF4-FFF2-40B4-BE49-F238E27FC236}">
                <a16:creationId xmlns:a16="http://schemas.microsoft.com/office/drawing/2014/main" id="{C7B41C73-A5E1-4A56-B4EA-05D67303C513}"/>
              </a:ext>
            </a:extLst>
          </p:cNvPr>
          <p:cNvSpPr>
            <a:spLocks noGrp="1"/>
          </p:cNvSpPr>
          <p:nvPr>
            <p:ph sz="half" idx="1"/>
          </p:nvPr>
        </p:nvSpPr>
        <p:spPr>
          <a:xfrm>
            <a:off x="681158" y="2160589"/>
            <a:ext cx="4414801" cy="3880773"/>
          </a:xfrm>
        </p:spPr>
        <p:txBody>
          <a:bodyPr vert="horz" lIns="91440" tIns="45720" rIns="91440" bIns="45720" rtlCol="0">
            <a:normAutofit/>
          </a:bodyPr>
          <a:lstStyle/>
          <a:p>
            <a:r>
              <a:rPr lang="en-US" sz="3200" dirty="0"/>
              <a:t>Blackmagic Studio </a:t>
            </a:r>
            <a:r>
              <a:rPr lang="en-US" sz="3200" dirty="0" err="1"/>
              <a:t>Videohub</a:t>
            </a:r>
            <a:endParaRPr lang="en-US" sz="3200" dirty="0"/>
          </a:p>
          <a:p>
            <a:r>
              <a:rPr lang="en-US" sz="3200" dirty="0"/>
              <a:t>Blackmagic Media Express</a:t>
            </a:r>
          </a:p>
          <a:p>
            <a:r>
              <a:rPr lang="en-US" sz="3200" dirty="0"/>
              <a:t>QuickTime</a:t>
            </a:r>
          </a:p>
          <a:p>
            <a:r>
              <a:rPr lang="en-US" sz="3200" dirty="0"/>
              <a:t>Adobe Premiere Pro</a:t>
            </a:r>
          </a:p>
        </p:txBody>
      </p:sp>
      <p:pic>
        <p:nvPicPr>
          <p:cNvPr id="6" name="Picture 5">
            <a:extLst>
              <a:ext uri="{FF2B5EF4-FFF2-40B4-BE49-F238E27FC236}">
                <a16:creationId xmlns:a16="http://schemas.microsoft.com/office/drawing/2014/main" id="{AAEE0EB0-831C-4F18-9521-3B44FD53CB2D}"/>
              </a:ext>
            </a:extLst>
          </p:cNvPr>
          <p:cNvPicPr>
            <a:picLocks noChangeAspect="1"/>
          </p:cNvPicPr>
          <p:nvPr/>
        </p:nvPicPr>
        <p:blipFill rotWithShape="1">
          <a:blip r:embed="rId2"/>
          <a:srcRect t="11571" r="-3" b="6026"/>
          <a:stretch/>
        </p:blipFill>
        <p:spPr>
          <a:xfrm>
            <a:off x="7420093" y="2263146"/>
            <a:ext cx="1862332" cy="1826881"/>
          </a:xfrm>
          <a:prstGeom prst="rect">
            <a:avLst/>
          </a:prstGeom>
        </p:spPr>
      </p:pic>
      <p:pic>
        <p:nvPicPr>
          <p:cNvPr id="5" name="Content Placeholder 4">
            <a:extLst>
              <a:ext uri="{FF2B5EF4-FFF2-40B4-BE49-F238E27FC236}">
                <a16:creationId xmlns:a16="http://schemas.microsoft.com/office/drawing/2014/main" id="{02047590-CD44-43E0-82B3-BEC9CE922263}"/>
              </a:ext>
            </a:extLst>
          </p:cNvPr>
          <p:cNvPicPr>
            <a:picLocks noGrp="1" noChangeAspect="1"/>
          </p:cNvPicPr>
          <p:nvPr>
            <p:ph sz="half" idx="2"/>
          </p:nvPr>
        </p:nvPicPr>
        <p:blipFill rotWithShape="1">
          <a:blip r:embed="rId3"/>
          <a:srcRect t="5118" r="-2" b="804"/>
          <a:stretch/>
        </p:blipFill>
        <p:spPr>
          <a:xfrm>
            <a:off x="5328384" y="2274094"/>
            <a:ext cx="1862332" cy="1826881"/>
          </a:xfrm>
          <a:prstGeom prst="rect">
            <a:avLst/>
          </a:prstGeom>
        </p:spPr>
      </p:pic>
      <p:sp>
        <p:nvSpPr>
          <p:cNvPr id="12" name="Isosceles Triangle 8">
            <a:extLst>
              <a:ext uri="{FF2B5EF4-FFF2-40B4-BE49-F238E27FC236}">
                <a16:creationId xmlns:a16="http://schemas.microsoft.com/office/drawing/2014/main" id="{4AC8188F-6A25-4559-9D97-F4244EFEB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9" name="Picture 8" descr="A picture containing wheel&#10;&#10;Description automatically generated">
            <a:extLst>
              <a:ext uri="{FF2B5EF4-FFF2-40B4-BE49-F238E27FC236}">
                <a16:creationId xmlns:a16="http://schemas.microsoft.com/office/drawing/2014/main" id="{FF7E6644-41A7-4B1D-B105-81BA26FFC7A8}"/>
              </a:ext>
            </a:extLst>
          </p:cNvPr>
          <p:cNvPicPr>
            <a:picLocks noChangeAspect="1"/>
          </p:cNvPicPr>
          <p:nvPr/>
        </p:nvPicPr>
        <p:blipFill rotWithShape="1">
          <a:blip r:embed="rId4">
            <a:extLst>
              <a:ext uri="{28A0092B-C50C-407E-A947-70E740481C1C}">
                <a14:useLocalDpi xmlns:a14="http://schemas.microsoft.com/office/drawing/2010/main" val="0"/>
              </a:ext>
            </a:extLst>
          </a:blip>
          <a:srcRect t="4138" r="1" b="1798"/>
          <a:stretch/>
        </p:blipFill>
        <p:spPr>
          <a:xfrm>
            <a:off x="5320737" y="4214811"/>
            <a:ext cx="1862332" cy="1826881"/>
          </a:xfrm>
          <a:prstGeom prst="rect">
            <a:avLst/>
          </a:prstGeom>
        </p:spPr>
      </p:pic>
      <p:pic>
        <p:nvPicPr>
          <p:cNvPr id="7" name="Picture 6">
            <a:extLst>
              <a:ext uri="{FF2B5EF4-FFF2-40B4-BE49-F238E27FC236}">
                <a16:creationId xmlns:a16="http://schemas.microsoft.com/office/drawing/2014/main" id="{96BCF9ED-4210-4EB7-BC67-647267E3B14C}"/>
              </a:ext>
            </a:extLst>
          </p:cNvPr>
          <p:cNvPicPr>
            <a:picLocks noChangeAspect="1"/>
          </p:cNvPicPr>
          <p:nvPr/>
        </p:nvPicPr>
        <p:blipFill rotWithShape="1">
          <a:blip r:embed="rId5"/>
          <a:srcRect l="1758" r="2185" b="2"/>
          <a:stretch/>
        </p:blipFill>
        <p:spPr>
          <a:xfrm>
            <a:off x="7411669" y="4212627"/>
            <a:ext cx="1862332" cy="1826881"/>
          </a:xfrm>
          <a:prstGeom prst="rect">
            <a:avLst/>
          </a:prstGeom>
        </p:spPr>
      </p:pic>
      <p:pic>
        <p:nvPicPr>
          <p:cNvPr id="8" name="Picture 7">
            <a:extLst>
              <a:ext uri="{FF2B5EF4-FFF2-40B4-BE49-F238E27FC236}">
                <a16:creationId xmlns:a16="http://schemas.microsoft.com/office/drawing/2014/main" id="{444663D0-D218-413C-87A9-433EDCC872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90728" y="6082266"/>
            <a:ext cx="3657600" cy="637068"/>
          </a:xfrm>
          <a:prstGeom prst="rect">
            <a:avLst/>
          </a:prstGeom>
        </p:spPr>
      </p:pic>
    </p:spTree>
    <p:extLst>
      <p:ext uri="{BB962C8B-B14F-4D97-AF65-F5344CB8AC3E}">
        <p14:creationId xmlns:p14="http://schemas.microsoft.com/office/powerpoint/2010/main" val="21935679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C0E35-8966-488A-BCC4-4A5CE3CE6FA5}"/>
              </a:ext>
            </a:extLst>
          </p:cNvPr>
          <p:cNvSpPr>
            <a:spLocks noGrp="1"/>
          </p:cNvSpPr>
          <p:nvPr>
            <p:ph type="title"/>
          </p:nvPr>
        </p:nvSpPr>
        <p:spPr/>
        <p:txBody>
          <a:bodyPr>
            <a:noAutofit/>
          </a:bodyPr>
          <a:lstStyle/>
          <a:p>
            <a:r>
              <a:rPr kumimoji="0" lang="en-US" sz="3600" b="0" i="0" u="none" strike="noStrike" kern="1200" cap="none" spc="0" normalizeH="0" baseline="0" noProof="0" dirty="0">
                <a:ln>
                  <a:noFill/>
                </a:ln>
                <a:solidFill>
                  <a:srgbClr val="5FCBEF"/>
                </a:solidFill>
                <a:effectLst/>
                <a:uLnTx/>
                <a:uFillTx/>
                <a:latin typeface="Trebuchet MS" panose="020B0603020202020204"/>
                <a:ea typeface="+mj-ea"/>
                <a:cs typeface="+mj-cs"/>
              </a:rPr>
              <a:t>Digitization Process: Applications</a:t>
            </a:r>
            <a:endParaRPr lang="en-US" sz="3600" dirty="0"/>
          </a:p>
        </p:txBody>
      </p:sp>
      <p:pic>
        <p:nvPicPr>
          <p:cNvPr id="6" name="Content Placeholder 5" descr="Graphical user interface, text, application&#10;&#10;Description automatically generated">
            <a:extLst>
              <a:ext uri="{FF2B5EF4-FFF2-40B4-BE49-F238E27FC236}">
                <a16:creationId xmlns:a16="http://schemas.microsoft.com/office/drawing/2014/main" id="{0074875B-CBB9-41AC-8CC1-1ADE204F9E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60913" y="2227458"/>
            <a:ext cx="4974902" cy="2316407"/>
          </a:xfrm>
        </p:spPr>
      </p:pic>
      <p:sp>
        <p:nvSpPr>
          <p:cNvPr id="4" name="Text Placeholder 3">
            <a:extLst>
              <a:ext uri="{FF2B5EF4-FFF2-40B4-BE49-F238E27FC236}">
                <a16:creationId xmlns:a16="http://schemas.microsoft.com/office/drawing/2014/main" id="{B0703234-0144-48DB-9C84-D3524F1F41F2}"/>
              </a:ext>
            </a:extLst>
          </p:cNvPr>
          <p:cNvSpPr>
            <a:spLocks noGrp="1"/>
          </p:cNvSpPr>
          <p:nvPr>
            <p:ph type="body" sz="half" idx="2"/>
          </p:nvPr>
        </p:nvSpPr>
        <p:spPr/>
        <p:txBody>
          <a:bodyPr/>
          <a:lstStyle/>
          <a:p>
            <a:pPr marR="0" lvl="0" algn="l" defTabSz="457200" rtl="0" eaLnBrk="1" fontAlgn="auto" latinLnBrk="0" hangingPunct="1">
              <a:lnSpc>
                <a:spcPct val="100000"/>
              </a:lnSpc>
              <a:spcBef>
                <a:spcPts val="1000"/>
              </a:spcBef>
              <a:spcAft>
                <a:spcPts val="0"/>
              </a:spcAft>
              <a:buClr>
                <a:srgbClr val="5FCBEF"/>
              </a:buClr>
              <a:buSzPct val="80000"/>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Blackmagic Studio </a:t>
            </a:r>
            <a:r>
              <a:rPr kumimoji="0" lang="en-US" sz="3200" b="0" i="0" u="none" strike="noStrike" kern="1200" cap="none" spc="0" normalizeH="0" baseline="0" noProof="0" dirty="0" err="1">
                <a:ln>
                  <a:noFill/>
                </a:ln>
                <a:solidFill>
                  <a:prstClr val="black">
                    <a:lumMod val="75000"/>
                    <a:lumOff val="25000"/>
                  </a:prstClr>
                </a:solidFill>
                <a:effectLst/>
                <a:uLnTx/>
                <a:uFillTx/>
                <a:latin typeface="Trebuchet MS" panose="020B0603020202020204"/>
                <a:ea typeface="+mn-ea"/>
                <a:cs typeface="+mn-cs"/>
              </a:rPr>
              <a:t>Videohub</a:t>
            </a:r>
            <a:endParaRPr kumimoji="0" lang="en-US" sz="32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endParaRPr lang="en-US" dirty="0"/>
          </a:p>
        </p:txBody>
      </p:sp>
      <p:pic>
        <p:nvPicPr>
          <p:cNvPr id="10" name="Picture 9">
            <a:extLst>
              <a:ext uri="{FF2B5EF4-FFF2-40B4-BE49-F238E27FC236}">
                <a16:creationId xmlns:a16="http://schemas.microsoft.com/office/drawing/2014/main" id="{0A27C4DA-1982-49B1-BB75-61A1F1B83BA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7334" y="6082198"/>
            <a:ext cx="3657917" cy="637124"/>
          </a:xfrm>
          <a:prstGeom prst="rect">
            <a:avLst/>
          </a:prstGeom>
        </p:spPr>
      </p:pic>
    </p:spTree>
    <p:extLst>
      <p:ext uri="{BB962C8B-B14F-4D97-AF65-F5344CB8AC3E}">
        <p14:creationId xmlns:p14="http://schemas.microsoft.com/office/powerpoint/2010/main" val="16742331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B6EC-5AF8-482E-BC97-09AD47EFC517}"/>
              </a:ext>
            </a:extLst>
          </p:cNvPr>
          <p:cNvSpPr>
            <a:spLocks noGrp="1"/>
          </p:cNvSpPr>
          <p:nvPr>
            <p:ph type="title"/>
          </p:nvPr>
        </p:nvSpPr>
        <p:spPr>
          <a:xfrm>
            <a:off x="677334" y="218016"/>
            <a:ext cx="8663614" cy="541639"/>
          </a:xfrm>
        </p:spPr>
        <p:txBody>
          <a:bodyPr>
            <a:noAutofit/>
          </a:bodyPr>
          <a:lstStyle/>
          <a:p>
            <a:r>
              <a:rPr kumimoji="0" lang="en-US" sz="3600" b="0" i="0" u="none" strike="noStrike" kern="1200" cap="none" spc="0" normalizeH="0" baseline="0" noProof="0" dirty="0">
                <a:ln>
                  <a:noFill/>
                </a:ln>
                <a:solidFill>
                  <a:srgbClr val="5FCBEF"/>
                </a:solidFill>
                <a:effectLst/>
                <a:uLnTx/>
                <a:uFillTx/>
                <a:latin typeface="Trebuchet MS" panose="020B0603020202020204"/>
                <a:ea typeface="+mj-ea"/>
                <a:cs typeface="+mj-cs"/>
              </a:rPr>
              <a:t>Digitization Process: Applications</a:t>
            </a:r>
            <a:endParaRPr lang="en-US" sz="3600" dirty="0"/>
          </a:p>
        </p:txBody>
      </p:sp>
      <p:pic>
        <p:nvPicPr>
          <p:cNvPr id="6" name="Content Placeholder 5" descr="A screenshot of a computer screen&#10;&#10;Description automatically generated">
            <a:extLst>
              <a:ext uri="{FF2B5EF4-FFF2-40B4-BE49-F238E27FC236}">
                <a16:creationId xmlns:a16="http://schemas.microsoft.com/office/drawing/2014/main" id="{106CC2E0-E0E9-4DEA-A615-168AEC84AE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7264" y="1856783"/>
            <a:ext cx="8347877" cy="4034572"/>
          </a:xfrm>
        </p:spPr>
      </p:pic>
      <p:sp>
        <p:nvSpPr>
          <p:cNvPr id="4" name="Text Placeholder 3">
            <a:extLst>
              <a:ext uri="{FF2B5EF4-FFF2-40B4-BE49-F238E27FC236}">
                <a16:creationId xmlns:a16="http://schemas.microsoft.com/office/drawing/2014/main" id="{9185E4F2-C9D8-4137-A80D-635F4C9CAD0A}"/>
              </a:ext>
            </a:extLst>
          </p:cNvPr>
          <p:cNvSpPr>
            <a:spLocks noGrp="1"/>
          </p:cNvSpPr>
          <p:nvPr>
            <p:ph type="body" sz="half" idx="2"/>
          </p:nvPr>
        </p:nvSpPr>
        <p:spPr>
          <a:xfrm>
            <a:off x="677334" y="966645"/>
            <a:ext cx="8860561" cy="683147"/>
          </a:xfrm>
        </p:spPr>
        <p:txBody>
          <a:bodyPr/>
          <a:lstStyle/>
          <a:p>
            <a:pPr marR="0" lvl="0" algn="l" defTabSz="457200" rtl="0" eaLnBrk="1" fontAlgn="auto" latinLnBrk="0" hangingPunct="1">
              <a:lnSpc>
                <a:spcPct val="100000"/>
              </a:lnSpc>
              <a:spcBef>
                <a:spcPts val="1000"/>
              </a:spcBef>
              <a:spcAft>
                <a:spcPts val="0"/>
              </a:spcAft>
              <a:buClr>
                <a:srgbClr val="5FCBEF"/>
              </a:buClr>
              <a:buSzPct val="80000"/>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Blackmagic Media Express</a:t>
            </a:r>
          </a:p>
          <a:p>
            <a:endParaRPr lang="en-US" dirty="0"/>
          </a:p>
        </p:txBody>
      </p:sp>
      <p:pic>
        <p:nvPicPr>
          <p:cNvPr id="8" name="Picture 7">
            <a:extLst>
              <a:ext uri="{FF2B5EF4-FFF2-40B4-BE49-F238E27FC236}">
                <a16:creationId xmlns:a16="http://schemas.microsoft.com/office/drawing/2014/main" id="{E973C9B2-53B4-4F62-9F6E-08FAF91F19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7334" y="6082198"/>
            <a:ext cx="3657917" cy="637124"/>
          </a:xfrm>
          <a:prstGeom prst="rect">
            <a:avLst/>
          </a:prstGeom>
        </p:spPr>
      </p:pic>
    </p:spTree>
    <p:extLst>
      <p:ext uri="{BB962C8B-B14F-4D97-AF65-F5344CB8AC3E}">
        <p14:creationId xmlns:p14="http://schemas.microsoft.com/office/powerpoint/2010/main" val="5612530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B71E7-FCAD-490E-B926-652A88B57C80}"/>
              </a:ext>
            </a:extLst>
          </p:cNvPr>
          <p:cNvSpPr>
            <a:spLocks noGrp="1"/>
          </p:cNvSpPr>
          <p:nvPr>
            <p:ph type="title"/>
          </p:nvPr>
        </p:nvSpPr>
        <p:spPr/>
        <p:txBody>
          <a:bodyPr>
            <a:noAutofit/>
          </a:bodyPr>
          <a:lstStyle/>
          <a:p>
            <a:r>
              <a:rPr kumimoji="0" lang="en-US" sz="3600" b="0" i="0" u="none" strike="noStrike" kern="1200" cap="none" spc="0" normalizeH="0" baseline="0" noProof="0" dirty="0">
                <a:ln>
                  <a:noFill/>
                </a:ln>
                <a:solidFill>
                  <a:srgbClr val="5FCBEF"/>
                </a:solidFill>
                <a:effectLst/>
                <a:uLnTx/>
                <a:uFillTx/>
                <a:latin typeface="Trebuchet MS" panose="020B0603020202020204"/>
                <a:ea typeface="+mj-ea"/>
                <a:cs typeface="+mj-cs"/>
              </a:rPr>
              <a:t>Digitization Process: Applications</a:t>
            </a:r>
            <a:endParaRPr lang="en-US" sz="3600" dirty="0"/>
          </a:p>
        </p:txBody>
      </p:sp>
      <p:sp>
        <p:nvSpPr>
          <p:cNvPr id="4" name="Text Placeholder 3">
            <a:extLst>
              <a:ext uri="{FF2B5EF4-FFF2-40B4-BE49-F238E27FC236}">
                <a16:creationId xmlns:a16="http://schemas.microsoft.com/office/drawing/2014/main" id="{12C72CF3-81B2-4CBE-92CE-AF0FE5514792}"/>
              </a:ext>
            </a:extLst>
          </p:cNvPr>
          <p:cNvSpPr>
            <a:spLocks noGrp="1"/>
          </p:cNvSpPr>
          <p:nvPr>
            <p:ph type="body" sz="half" idx="2"/>
          </p:nvPr>
        </p:nvSpPr>
        <p:spPr/>
        <p:txBody>
          <a:bodyPr/>
          <a:lstStyle/>
          <a:p>
            <a:pPr marR="0" lvl="0" algn="l" defTabSz="457200" rtl="0" eaLnBrk="1" fontAlgn="auto" latinLnBrk="0" hangingPunct="1">
              <a:lnSpc>
                <a:spcPct val="100000"/>
              </a:lnSpc>
              <a:spcBef>
                <a:spcPts val="1000"/>
              </a:spcBef>
              <a:spcAft>
                <a:spcPts val="0"/>
              </a:spcAft>
              <a:buClr>
                <a:srgbClr val="5FCBEF"/>
              </a:buClr>
              <a:buSzPct val="80000"/>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QuickTime</a:t>
            </a:r>
          </a:p>
          <a:p>
            <a:endParaRPr lang="en-US" dirty="0"/>
          </a:p>
        </p:txBody>
      </p:sp>
      <p:pic>
        <p:nvPicPr>
          <p:cNvPr id="10" name="Content Placeholder 9" descr="A person in a suit and tie&#10;&#10;Description automatically generated">
            <a:extLst>
              <a:ext uri="{FF2B5EF4-FFF2-40B4-BE49-F238E27FC236}">
                <a16:creationId xmlns:a16="http://schemas.microsoft.com/office/drawing/2014/main" id="{E63B394F-9950-4A9F-A014-ADEE3D0794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01258" y="684513"/>
            <a:ext cx="5350624" cy="4815560"/>
          </a:xfrm>
        </p:spPr>
      </p:pic>
      <p:pic>
        <p:nvPicPr>
          <p:cNvPr id="12" name="Picture 11">
            <a:extLst>
              <a:ext uri="{FF2B5EF4-FFF2-40B4-BE49-F238E27FC236}">
                <a16:creationId xmlns:a16="http://schemas.microsoft.com/office/drawing/2014/main" id="{C45A1551-A66E-4364-8B77-408F9B17A9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7334" y="6082198"/>
            <a:ext cx="3657917" cy="637124"/>
          </a:xfrm>
          <a:prstGeom prst="rect">
            <a:avLst/>
          </a:prstGeom>
        </p:spPr>
      </p:pic>
    </p:spTree>
    <p:extLst>
      <p:ext uri="{BB962C8B-B14F-4D97-AF65-F5344CB8AC3E}">
        <p14:creationId xmlns:p14="http://schemas.microsoft.com/office/powerpoint/2010/main" val="3451171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E0BF-B0F8-47EE-B781-021C577484A1}"/>
              </a:ext>
            </a:extLst>
          </p:cNvPr>
          <p:cNvSpPr>
            <a:spLocks noGrp="1"/>
          </p:cNvSpPr>
          <p:nvPr>
            <p:ph type="title"/>
          </p:nvPr>
        </p:nvSpPr>
        <p:spPr>
          <a:xfrm>
            <a:off x="677334" y="218016"/>
            <a:ext cx="8596841" cy="611978"/>
          </a:xfrm>
        </p:spPr>
        <p:txBody>
          <a:bodyPr>
            <a:noAutofit/>
          </a:bodyPr>
          <a:lstStyle/>
          <a:p>
            <a:r>
              <a:rPr kumimoji="0" lang="en-US" sz="4000" b="0" i="0" u="none" strike="noStrike" kern="1200" cap="none" spc="0" normalizeH="0" baseline="0" noProof="0" dirty="0">
                <a:ln>
                  <a:noFill/>
                </a:ln>
                <a:solidFill>
                  <a:srgbClr val="5FCBEF"/>
                </a:solidFill>
                <a:effectLst/>
                <a:uLnTx/>
                <a:uFillTx/>
                <a:latin typeface="Trebuchet MS" panose="020B0603020202020204"/>
                <a:ea typeface="+mj-ea"/>
                <a:cs typeface="+mj-cs"/>
              </a:rPr>
              <a:t>Digitization Process: Applications</a:t>
            </a:r>
            <a:endParaRPr lang="en-US" sz="4000" dirty="0"/>
          </a:p>
        </p:txBody>
      </p:sp>
      <p:pic>
        <p:nvPicPr>
          <p:cNvPr id="6" name="Content Placeholder 5" descr="Graphical user interface&#10;&#10;Description automatically generated">
            <a:extLst>
              <a:ext uri="{FF2B5EF4-FFF2-40B4-BE49-F238E27FC236}">
                <a16:creationId xmlns:a16="http://schemas.microsoft.com/office/drawing/2014/main" id="{9F81EC0D-2D06-4BA0-A96F-DF7A897C86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4114" y="1418468"/>
            <a:ext cx="8368194" cy="4525053"/>
          </a:xfrm>
        </p:spPr>
      </p:pic>
      <p:sp>
        <p:nvSpPr>
          <p:cNvPr id="4" name="Text Placeholder 3">
            <a:extLst>
              <a:ext uri="{FF2B5EF4-FFF2-40B4-BE49-F238E27FC236}">
                <a16:creationId xmlns:a16="http://schemas.microsoft.com/office/drawing/2014/main" id="{59CDCB4D-1CF3-47AE-9EDD-A6943E836656}"/>
              </a:ext>
            </a:extLst>
          </p:cNvPr>
          <p:cNvSpPr>
            <a:spLocks noGrp="1"/>
          </p:cNvSpPr>
          <p:nvPr>
            <p:ph type="body" sz="half" idx="2"/>
          </p:nvPr>
        </p:nvSpPr>
        <p:spPr>
          <a:xfrm>
            <a:off x="677334" y="859594"/>
            <a:ext cx="8818358" cy="744123"/>
          </a:xfrm>
        </p:spPr>
        <p:txBody>
          <a:bodyPr/>
          <a:lstStyle/>
          <a:p>
            <a:pPr marR="0" lvl="0" algn="l" defTabSz="457200" rtl="0" eaLnBrk="1" fontAlgn="auto" latinLnBrk="0" hangingPunct="1">
              <a:lnSpc>
                <a:spcPct val="100000"/>
              </a:lnSpc>
              <a:spcBef>
                <a:spcPts val="1000"/>
              </a:spcBef>
              <a:spcAft>
                <a:spcPts val="0"/>
              </a:spcAft>
              <a:buClr>
                <a:srgbClr val="5FCBEF"/>
              </a:buClr>
              <a:buSzPct val="80000"/>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Adobe Premiere Pro</a:t>
            </a:r>
          </a:p>
          <a:p>
            <a:endParaRPr lang="en-US" dirty="0"/>
          </a:p>
        </p:txBody>
      </p:sp>
      <p:pic>
        <p:nvPicPr>
          <p:cNvPr id="8" name="Picture 7">
            <a:extLst>
              <a:ext uri="{FF2B5EF4-FFF2-40B4-BE49-F238E27FC236}">
                <a16:creationId xmlns:a16="http://schemas.microsoft.com/office/drawing/2014/main" id="{B9B8D9E5-3356-4C15-8CFA-0FA195A8E4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7334" y="6082198"/>
            <a:ext cx="3657917" cy="637124"/>
          </a:xfrm>
          <a:prstGeom prst="rect">
            <a:avLst/>
          </a:prstGeom>
        </p:spPr>
      </p:pic>
    </p:spTree>
    <p:extLst>
      <p:ext uri="{BB962C8B-B14F-4D97-AF65-F5344CB8AC3E}">
        <p14:creationId xmlns:p14="http://schemas.microsoft.com/office/powerpoint/2010/main" val="24905155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F72A2-AB17-498C-9EAF-E1FDBA0C6E4D}"/>
              </a:ext>
            </a:extLst>
          </p:cNvPr>
          <p:cNvSpPr>
            <a:spLocks noGrp="1"/>
          </p:cNvSpPr>
          <p:nvPr>
            <p:ph type="title"/>
          </p:nvPr>
        </p:nvSpPr>
        <p:spPr/>
        <p:txBody>
          <a:bodyPr>
            <a:noAutofit/>
          </a:bodyPr>
          <a:lstStyle/>
          <a:p>
            <a:r>
              <a:rPr lang="en-US" dirty="0"/>
              <a:t>Post-Digitization Processing: </a:t>
            </a:r>
            <a:r>
              <a:rPr lang="en-US" dirty="0" err="1"/>
              <a:t>VideoBank</a:t>
            </a:r>
            <a:r>
              <a:rPr lang="en-US" dirty="0"/>
              <a:t> Digital Asset Management System</a:t>
            </a:r>
          </a:p>
        </p:txBody>
      </p:sp>
      <p:sp>
        <p:nvSpPr>
          <p:cNvPr id="3" name="Content Placeholder 2">
            <a:extLst>
              <a:ext uri="{FF2B5EF4-FFF2-40B4-BE49-F238E27FC236}">
                <a16:creationId xmlns:a16="http://schemas.microsoft.com/office/drawing/2014/main" id="{6BF82CB8-7298-486C-BA67-661AF2FD552A}"/>
              </a:ext>
            </a:extLst>
          </p:cNvPr>
          <p:cNvSpPr>
            <a:spLocks noGrp="1"/>
          </p:cNvSpPr>
          <p:nvPr>
            <p:ph idx="1"/>
          </p:nvPr>
        </p:nvSpPr>
        <p:spPr/>
        <p:txBody>
          <a:bodyPr>
            <a:noAutofit/>
          </a:bodyPr>
          <a:lstStyle/>
          <a:p>
            <a:r>
              <a:rPr lang="en-US" sz="2400" dirty="0"/>
              <a:t>Maintained in a partnership with </a:t>
            </a:r>
            <a:r>
              <a:rPr lang="en-US" sz="2400" dirty="0" err="1"/>
              <a:t>VideoBank</a:t>
            </a:r>
            <a:r>
              <a:rPr lang="en-US" sz="2400" dirty="0"/>
              <a:t> and Commonwealth Media Services</a:t>
            </a:r>
          </a:p>
          <a:p>
            <a:r>
              <a:rPr lang="en-US" sz="2400" dirty="0" err="1"/>
              <a:t>VideoBank</a:t>
            </a:r>
            <a:r>
              <a:rPr lang="en-US" sz="2400" dirty="0"/>
              <a:t> houses our digitized audio and videos.</a:t>
            </a:r>
          </a:p>
          <a:p>
            <a:r>
              <a:rPr lang="en-US" sz="2400" dirty="0"/>
              <a:t>MOV file is uploaded into </a:t>
            </a:r>
            <a:r>
              <a:rPr lang="en-US" sz="2400" dirty="0" err="1"/>
              <a:t>VideoBank</a:t>
            </a:r>
            <a:r>
              <a:rPr lang="en-US" sz="2400" dirty="0"/>
              <a:t> through our own application “PHMC Archive”</a:t>
            </a:r>
          </a:p>
          <a:p>
            <a:r>
              <a:rPr lang="en-US" sz="2400" dirty="0"/>
              <a:t>M4V access file is created during the upload.</a:t>
            </a:r>
          </a:p>
          <a:p>
            <a:r>
              <a:rPr lang="en-US" sz="2400" dirty="0"/>
              <a:t>Descriptive Metadata</a:t>
            </a:r>
          </a:p>
          <a:p>
            <a:pPr lvl="1"/>
            <a:r>
              <a:rPr lang="en-US" dirty="0"/>
              <a:t>Examples: Series Number, Event, Date, Description, City, County, State, County, Administration, Agency, Individuals Represented, Keywords, Length, Format </a:t>
            </a:r>
          </a:p>
        </p:txBody>
      </p:sp>
      <p:pic>
        <p:nvPicPr>
          <p:cNvPr id="5" name="Picture 4">
            <a:extLst>
              <a:ext uri="{FF2B5EF4-FFF2-40B4-BE49-F238E27FC236}">
                <a16:creationId xmlns:a16="http://schemas.microsoft.com/office/drawing/2014/main" id="{BEC78DEC-3E36-4870-A8E2-0436EE8217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6082266"/>
            <a:ext cx="3657600" cy="637068"/>
          </a:xfrm>
          <a:prstGeom prst="rect">
            <a:avLst/>
          </a:prstGeom>
        </p:spPr>
      </p:pic>
    </p:spTree>
    <p:extLst>
      <p:ext uri="{BB962C8B-B14F-4D97-AF65-F5344CB8AC3E}">
        <p14:creationId xmlns:p14="http://schemas.microsoft.com/office/powerpoint/2010/main" val="39652649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63079-6F7F-4694-AA79-414724BC7281}"/>
              </a:ext>
            </a:extLst>
          </p:cNvPr>
          <p:cNvSpPr>
            <a:spLocks noGrp="1"/>
          </p:cNvSpPr>
          <p:nvPr>
            <p:ph type="title"/>
          </p:nvPr>
        </p:nvSpPr>
        <p:spPr>
          <a:xfrm>
            <a:off x="570129" y="112589"/>
            <a:ext cx="8596668" cy="1320800"/>
          </a:xfrm>
        </p:spPr>
        <p:txBody>
          <a:bodyPr/>
          <a:lstStyle/>
          <a:p>
            <a:r>
              <a:rPr kumimoji="0" lang="en-US" sz="3600" b="0" i="0" u="none" strike="noStrike" kern="1200" cap="none" spc="0" normalizeH="0" baseline="0" noProof="0" dirty="0">
                <a:ln>
                  <a:noFill/>
                </a:ln>
                <a:solidFill>
                  <a:srgbClr val="5FCBEF"/>
                </a:solidFill>
                <a:effectLst/>
                <a:uLnTx/>
                <a:uFillTx/>
                <a:latin typeface="Trebuchet MS" panose="020B0603020202020204"/>
                <a:ea typeface="+mj-ea"/>
                <a:cs typeface="+mj-cs"/>
              </a:rPr>
              <a:t>Post-Digitization Processing: </a:t>
            </a:r>
            <a:r>
              <a:rPr kumimoji="0" lang="en-US" sz="3600" b="0" i="0" u="none" strike="noStrike" kern="1200" cap="none" spc="0" normalizeH="0" baseline="0" noProof="0" dirty="0" err="1">
                <a:ln>
                  <a:noFill/>
                </a:ln>
                <a:solidFill>
                  <a:srgbClr val="5FCBEF"/>
                </a:solidFill>
                <a:effectLst/>
                <a:uLnTx/>
                <a:uFillTx/>
                <a:latin typeface="Trebuchet MS" panose="020B0603020202020204"/>
                <a:ea typeface="+mj-ea"/>
                <a:cs typeface="+mj-cs"/>
              </a:rPr>
              <a:t>VideoBank</a:t>
            </a:r>
            <a:r>
              <a:rPr kumimoji="0" lang="en-US" sz="3600" b="0" i="0" u="none" strike="noStrike" kern="1200" cap="none" spc="0" normalizeH="0" baseline="0" noProof="0" dirty="0">
                <a:ln>
                  <a:noFill/>
                </a:ln>
                <a:solidFill>
                  <a:srgbClr val="5FCBEF"/>
                </a:solidFill>
                <a:effectLst/>
                <a:uLnTx/>
                <a:uFillTx/>
                <a:latin typeface="Trebuchet MS" panose="020B0603020202020204"/>
                <a:ea typeface="+mj-ea"/>
                <a:cs typeface="+mj-cs"/>
              </a:rPr>
              <a:t> Digital Asset Management System</a:t>
            </a:r>
            <a:endParaRPr lang="en-US" dirty="0"/>
          </a:p>
        </p:txBody>
      </p:sp>
      <p:pic>
        <p:nvPicPr>
          <p:cNvPr id="5" name="Content Placeholder 4" descr="A screenshot of a computer&#10;&#10;Description automatically generated">
            <a:extLst>
              <a:ext uri="{FF2B5EF4-FFF2-40B4-BE49-F238E27FC236}">
                <a16:creationId xmlns:a16="http://schemas.microsoft.com/office/drawing/2014/main" id="{19A6AD68-F553-47CE-8929-825EA809F6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0129" y="1320848"/>
            <a:ext cx="7526214" cy="4569735"/>
          </a:xfrm>
        </p:spPr>
      </p:pic>
      <p:pic>
        <p:nvPicPr>
          <p:cNvPr id="4" name="Picture 3">
            <a:extLst>
              <a:ext uri="{FF2B5EF4-FFF2-40B4-BE49-F238E27FC236}">
                <a16:creationId xmlns:a16="http://schemas.microsoft.com/office/drawing/2014/main" id="{4150D78B-6CA1-413C-A6FC-9977A2B455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4818" y="6082266"/>
            <a:ext cx="3657600" cy="637068"/>
          </a:xfrm>
          <a:prstGeom prst="rect">
            <a:avLst/>
          </a:prstGeom>
        </p:spPr>
      </p:pic>
    </p:spTree>
    <p:extLst>
      <p:ext uri="{BB962C8B-B14F-4D97-AF65-F5344CB8AC3E}">
        <p14:creationId xmlns:p14="http://schemas.microsoft.com/office/powerpoint/2010/main" val="35254093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9E91C-FB3E-47D6-9C35-09E6FBC49261}"/>
              </a:ext>
            </a:extLst>
          </p:cNvPr>
          <p:cNvSpPr>
            <a:spLocks noGrp="1"/>
          </p:cNvSpPr>
          <p:nvPr>
            <p:ph type="title"/>
          </p:nvPr>
        </p:nvSpPr>
        <p:spPr/>
        <p:txBody>
          <a:bodyPr/>
          <a:lstStyle/>
          <a:p>
            <a:r>
              <a:rPr kumimoji="0" lang="en-US" sz="3600" b="0" i="0" u="none" strike="noStrike" kern="1200" cap="none" spc="0" normalizeH="0" baseline="0" noProof="0" dirty="0">
                <a:ln>
                  <a:noFill/>
                </a:ln>
                <a:solidFill>
                  <a:srgbClr val="5FCBEF"/>
                </a:solidFill>
                <a:effectLst/>
                <a:uLnTx/>
                <a:uFillTx/>
                <a:latin typeface="Trebuchet MS" panose="020B0603020202020204"/>
                <a:ea typeface="+mj-ea"/>
                <a:cs typeface="+mj-cs"/>
              </a:rPr>
              <a:t>Post-Digitization Processing: </a:t>
            </a:r>
            <a:r>
              <a:rPr kumimoji="0" lang="en-US" sz="3600" b="0" i="0" u="none" strike="noStrike" kern="1200" cap="none" spc="0" normalizeH="0" baseline="0" noProof="0" dirty="0" err="1">
                <a:ln>
                  <a:noFill/>
                </a:ln>
                <a:solidFill>
                  <a:srgbClr val="5FCBEF"/>
                </a:solidFill>
                <a:effectLst/>
                <a:uLnTx/>
                <a:uFillTx/>
                <a:latin typeface="Trebuchet MS" panose="020B0603020202020204"/>
                <a:ea typeface="+mj-ea"/>
                <a:cs typeface="+mj-cs"/>
              </a:rPr>
              <a:t>VideoBank</a:t>
            </a:r>
            <a:r>
              <a:rPr kumimoji="0" lang="en-US" sz="3600" b="0" i="0" u="none" strike="noStrike" kern="1200" cap="none" spc="0" normalizeH="0" baseline="0" noProof="0" dirty="0">
                <a:ln>
                  <a:noFill/>
                </a:ln>
                <a:solidFill>
                  <a:srgbClr val="5FCBEF"/>
                </a:solidFill>
                <a:effectLst/>
                <a:uLnTx/>
                <a:uFillTx/>
                <a:latin typeface="Trebuchet MS" panose="020B0603020202020204"/>
                <a:ea typeface="+mj-ea"/>
                <a:cs typeface="+mj-cs"/>
              </a:rPr>
              <a:t> Digital Asset Management System</a:t>
            </a:r>
            <a:endParaRPr lang="en-US" dirty="0"/>
          </a:p>
        </p:txBody>
      </p:sp>
      <p:pic>
        <p:nvPicPr>
          <p:cNvPr id="5" name="Content Placeholder 4" descr="Graphical user interface, website&#10;&#10;Description automatically generated">
            <a:extLst>
              <a:ext uri="{FF2B5EF4-FFF2-40B4-BE49-F238E27FC236}">
                <a16:creationId xmlns:a16="http://schemas.microsoft.com/office/drawing/2014/main" id="{32CCB076-3A17-469A-8ECA-6023978E1D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265" y="1930400"/>
            <a:ext cx="8985737" cy="3687104"/>
          </a:xfrm>
        </p:spPr>
      </p:pic>
      <p:pic>
        <p:nvPicPr>
          <p:cNvPr id="7" name="Picture 6">
            <a:extLst>
              <a:ext uri="{FF2B5EF4-FFF2-40B4-BE49-F238E27FC236}">
                <a16:creationId xmlns:a16="http://schemas.microsoft.com/office/drawing/2014/main" id="{7E73004B-27A6-4997-9A3C-AE0E6D79FAF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7334" y="6078885"/>
            <a:ext cx="3657917" cy="637124"/>
          </a:xfrm>
          <a:prstGeom prst="rect">
            <a:avLst/>
          </a:prstGeom>
        </p:spPr>
      </p:pic>
    </p:spTree>
    <p:extLst>
      <p:ext uri="{BB962C8B-B14F-4D97-AF65-F5344CB8AC3E}">
        <p14:creationId xmlns:p14="http://schemas.microsoft.com/office/powerpoint/2010/main" val="3473230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body" idx="1"/>
          </p:nvPr>
        </p:nvSpPr>
        <p:spPr>
          <a:xfrm>
            <a:off x="2366433" y="317501"/>
            <a:ext cx="8483600" cy="539751"/>
          </a:xfrm>
          <a:prstGeom prst="rect">
            <a:avLst/>
          </a:prstGeom>
          <a:noFill/>
          <a:ln>
            <a:noFill/>
          </a:ln>
        </p:spPr>
        <p:txBody>
          <a:bodyPr spcFirstLastPara="1" wrap="square" lIns="121900" tIns="60933" rIns="121900" bIns="60933" anchor="b" anchorCtr="0">
            <a:normAutofit/>
          </a:bodyPr>
          <a:lstStyle/>
          <a:p>
            <a:pPr marL="0" indent="0">
              <a:lnSpc>
                <a:spcPct val="70000"/>
              </a:lnSpc>
              <a:spcBef>
                <a:spcPts val="0"/>
              </a:spcBef>
              <a:buClr>
                <a:schemeClr val="lt2"/>
              </a:buClr>
              <a:buSzPts val="3000"/>
            </a:pPr>
            <a:r>
              <a:rPr lang="en-US" sz="2200" cap="small">
                <a:latin typeface="Century Schoolbook"/>
                <a:ea typeface="Century Schoolbook"/>
                <a:cs typeface="Century Schoolbook"/>
                <a:sym typeface="Century Schoolbook"/>
              </a:rPr>
              <a:t>National Archives and Records administration (NARA)</a:t>
            </a:r>
            <a:endParaRPr sz="2200" cap="small">
              <a:latin typeface="Century Schoolbook"/>
              <a:ea typeface="Century Schoolbook"/>
              <a:cs typeface="Century Schoolbook"/>
              <a:sym typeface="Century Schoolbook"/>
            </a:endParaRPr>
          </a:p>
        </p:txBody>
      </p:sp>
      <p:sp>
        <p:nvSpPr>
          <p:cNvPr id="42" name="Google Shape;42;p2"/>
          <p:cNvSpPr txBox="1">
            <a:spLocks noGrp="1"/>
          </p:cNvSpPr>
          <p:nvPr>
            <p:ph type="body" idx="1"/>
          </p:nvPr>
        </p:nvSpPr>
        <p:spPr>
          <a:xfrm>
            <a:off x="190501" y="1138331"/>
            <a:ext cx="11801473" cy="4874000"/>
          </a:xfrm>
          <a:prstGeom prst="rect">
            <a:avLst/>
          </a:prstGeom>
          <a:noFill/>
          <a:ln>
            <a:noFill/>
          </a:ln>
        </p:spPr>
        <p:txBody>
          <a:bodyPr spcFirstLastPara="1" wrap="square" lIns="121900" tIns="60933" rIns="121900" bIns="60933" anchor="t" anchorCtr="0">
            <a:noAutofit/>
          </a:bodyPr>
          <a:lstStyle/>
          <a:p>
            <a:pPr marL="365751" indent="-348818" algn="l">
              <a:lnSpc>
                <a:spcPct val="100000"/>
              </a:lnSpc>
              <a:spcBef>
                <a:spcPts val="0"/>
              </a:spcBef>
              <a:buClr>
                <a:schemeClr val="accent1"/>
              </a:buClr>
              <a:buSzPts val="1354"/>
              <a:buFont typeface="Century Schoolbook"/>
              <a:buChar char="•"/>
            </a:pPr>
            <a:r>
              <a:rPr lang="en-US" sz="2133" dirty="0">
                <a:latin typeface="Century Schoolbook"/>
                <a:ea typeface="Century Schoolbook"/>
                <a:cs typeface="Century Schoolbook"/>
                <a:sym typeface="Century Schoolbook"/>
              </a:rPr>
              <a:t>Established as U.S. government federal agency in 1934</a:t>
            </a:r>
            <a:endParaRPr sz="2133" dirty="0">
              <a:latin typeface="Century Schoolbook"/>
              <a:ea typeface="Century Schoolbook"/>
              <a:cs typeface="Century Schoolbook"/>
              <a:sym typeface="Century Schoolbook"/>
            </a:endParaRPr>
          </a:p>
          <a:p>
            <a:pPr marL="365751" indent="-234182" algn="l">
              <a:lnSpc>
                <a:spcPct val="100000"/>
              </a:lnSpc>
              <a:spcBef>
                <a:spcPts val="800"/>
              </a:spcBef>
              <a:buClr>
                <a:schemeClr val="accent1"/>
              </a:buClr>
              <a:buSzPts val="1554"/>
            </a:pPr>
            <a:endParaRPr sz="2133" dirty="0">
              <a:latin typeface="Century Schoolbook"/>
              <a:ea typeface="Century Schoolbook"/>
              <a:cs typeface="Century Schoolbook"/>
              <a:sym typeface="Century Schoolbook"/>
            </a:endParaRPr>
          </a:p>
          <a:p>
            <a:pPr marL="365751" indent="-348818" algn="l">
              <a:lnSpc>
                <a:spcPct val="100000"/>
              </a:lnSpc>
              <a:spcBef>
                <a:spcPts val="800"/>
              </a:spcBef>
              <a:buClr>
                <a:schemeClr val="accent1"/>
              </a:buClr>
              <a:buSzPts val="1354"/>
              <a:buFont typeface="Century Schoolbook"/>
              <a:buChar char="•"/>
            </a:pPr>
            <a:r>
              <a:rPr lang="en-US" sz="2133" dirty="0">
                <a:latin typeface="Century Schoolbook"/>
                <a:ea typeface="Century Schoolbook"/>
                <a:cs typeface="Century Schoolbook"/>
                <a:sym typeface="Century Schoolbook"/>
              </a:rPr>
              <a:t>Mission is to preserve and make available the permanently valuable records of the federal government, as well as donated materials collections</a:t>
            </a:r>
            <a:endParaRPr sz="2133" dirty="0">
              <a:latin typeface="Century Schoolbook"/>
              <a:ea typeface="Century Schoolbook"/>
              <a:cs typeface="Century Schoolbook"/>
              <a:sym typeface="Century Schoolbook"/>
            </a:endParaRPr>
          </a:p>
          <a:p>
            <a:pPr marL="365751" indent="-234182" algn="l">
              <a:lnSpc>
                <a:spcPct val="100000"/>
              </a:lnSpc>
              <a:spcBef>
                <a:spcPts val="800"/>
              </a:spcBef>
              <a:buClr>
                <a:schemeClr val="accent1"/>
              </a:buClr>
              <a:buSzPts val="1554"/>
            </a:pPr>
            <a:endParaRPr sz="2133" dirty="0">
              <a:latin typeface="Century Schoolbook"/>
              <a:ea typeface="Century Schoolbook"/>
              <a:cs typeface="Century Schoolbook"/>
              <a:sym typeface="Century Schoolbook"/>
            </a:endParaRPr>
          </a:p>
          <a:p>
            <a:pPr marL="365751" indent="-348818" algn="l">
              <a:lnSpc>
                <a:spcPct val="100000"/>
              </a:lnSpc>
              <a:spcBef>
                <a:spcPts val="800"/>
              </a:spcBef>
              <a:buClr>
                <a:schemeClr val="accent1"/>
              </a:buClr>
              <a:buSzPts val="1354"/>
              <a:buFont typeface="Century Schoolbook"/>
              <a:buChar char="•"/>
            </a:pPr>
            <a:r>
              <a:rPr lang="en-US" sz="2133" dirty="0">
                <a:latin typeface="Century Schoolbook"/>
                <a:ea typeface="Century Schoolbook"/>
                <a:cs typeface="Century Schoolbook"/>
                <a:sym typeface="Century Schoolbook"/>
              </a:rPr>
              <a:t>Provide records management services to federal agencies</a:t>
            </a:r>
            <a:endParaRPr sz="2133" dirty="0">
              <a:latin typeface="Century Schoolbook"/>
              <a:ea typeface="Century Schoolbook"/>
              <a:cs typeface="Century Schoolbook"/>
              <a:sym typeface="Century Schoolbook"/>
            </a:endParaRPr>
          </a:p>
          <a:p>
            <a:pPr marL="365751" indent="-365751" algn="l">
              <a:lnSpc>
                <a:spcPct val="100000"/>
              </a:lnSpc>
              <a:spcBef>
                <a:spcPts val="800"/>
              </a:spcBef>
              <a:buClr>
                <a:schemeClr val="accent1"/>
              </a:buClr>
              <a:buSzPts val="1554"/>
            </a:pPr>
            <a:endParaRPr sz="2133" dirty="0">
              <a:latin typeface="Century Schoolbook"/>
              <a:ea typeface="Century Schoolbook"/>
              <a:cs typeface="Century Schoolbook"/>
              <a:sym typeface="Century Schoolbook"/>
            </a:endParaRPr>
          </a:p>
          <a:p>
            <a:pPr marL="365751" indent="-348818" algn="l">
              <a:lnSpc>
                <a:spcPct val="100000"/>
              </a:lnSpc>
              <a:spcBef>
                <a:spcPts val="800"/>
              </a:spcBef>
              <a:buClr>
                <a:schemeClr val="accent1"/>
              </a:buClr>
              <a:buSzPts val="1354"/>
              <a:buFont typeface="Century Schoolbook"/>
              <a:buChar char="•"/>
            </a:pPr>
            <a:r>
              <a:rPr lang="en-US" sz="2133" dirty="0">
                <a:latin typeface="Century Schoolbook"/>
                <a:ea typeface="Century Schoolbook"/>
                <a:cs typeface="Century Schoolbook"/>
                <a:sym typeface="Century Schoolbook"/>
              </a:rPr>
              <a:t>Provide Public Access to collections</a:t>
            </a:r>
            <a:endParaRPr sz="2133" dirty="0">
              <a:latin typeface="Century Schoolbook"/>
              <a:ea typeface="Century Schoolbook"/>
              <a:cs typeface="Century Schoolbook"/>
              <a:sym typeface="Century Schoolbook"/>
            </a:endParaRPr>
          </a:p>
          <a:p>
            <a:pPr marL="365751" indent="-234182" algn="l">
              <a:lnSpc>
                <a:spcPct val="100000"/>
              </a:lnSpc>
              <a:spcBef>
                <a:spcPts val="800"/>
              </a:spcBef>
              <a:buClr>
                <a:schemeClr val="accent1"/>
              </a:buClr>
              <a:buSzPts val="1554"/>
            </a:pPr>
            <a:endParaRPr sz="2133" dirty="0">
              <a:latin typeface="Century Schoolbook"/>
              <a:ea typeface="Century Schoolbook"/>
              <a:cs typeface="Century Schoolbook"/>
              <a:sym typeface="Century Schoolbook"/>
            </a:endParaRPr>
          </a:p>
          <a:p>
            <a:pPr marL="365751" indent="-348818" algn="l">
              <a:lnSpc>
                <a:spcPct val="100000"/>
              </a:lnSpc>
              <a:spcBef>
                <a:spcPts val="800"/>
              </a:spcBef>
              <a:buClr>
                <a:schemeClr val="accent1"/>
              </a:buClr>
              <a:buSzPts val="1354"/>
              <a:buFont typeface="Century Schoolbook"/>
              <a:buChar char="•"/>
            </a:pPr>
            <a:r>
              <a:rPr lang="en-US" sz="2133" dirty="0">
                <a:latin typeface="Century Schoolbook"/>
                <a:ea typeface="Century Schoolbook"/>
                <a:cs typeface="Century Schoolbook"/>
                <a:sym typeface="Century Schoolbook"/>
              </a:rPr>
              <a:t>Administer archival holdings at 44 sites across the U.S.</a:t>
            </a:r>
            <a:endParaRPr sz="2133" dirty="0">
              <a:latin typeface="Century Schoolbook"/>
              <a:ea typeface="Century Schoolbook"/>
              <a:cs typeface="Century Schoolbook"/>
              <a:sym typeface="Century Schoolbook"/>
            </a:endParaRPr>
          </a:p>
          <a:p>
            <a:pPr marL="365751" indent="-234182" algn="l">
              <a:lnSpc>
                <a:spcPct val="100000"/>
              </a:lnSpc>
              <a:spcBef>
                <a:spcPts val="800"/>
              </a:spcBef>
              <a:buClr>
                <a:schemeClr val="accent1"/>
              </a:buClr>
              <a:buSzPts val="1554"/>
            </a:pPr>
            <a:endParaRPr sz="2133" dirty="0">
              <a:latin typeface="Century Schoolbook"/>
              <a:ea typeface="Century Schoolbook"/>
              <a:cs typeface="Century Schoolbook"/>
              <a:sym typeface="Century Schoolbook"/>
            </a:endParaRPr>
          </a:p>
          <a:p>
            <a:pPr marL="365751" indent="-348818" algn="l">
              <a:lnSpc>
                <a:spcPct val="100000"/>
              </a:lnSpc>
              <a:spcBef>
                <a:spcPts val="800"/>
              </a:spcBef>
              <a:buClr>
                <a:schemeClr val="accent1"/>
              </a:buClr>
              <a:buSzPts val="1354"/>
              <a:buFont typeface="Century Schoolbook"/>
              <a:buChar char="•"/>
            </a:pPr>
            <a:r>
              <a:rPr lang="en-US" sz="2133" dirty="0">
                <a:latin typeface="Century Schoolbook"/>
                <a:ea typeface="Century Schoolbook"/>
                <a:cs typeface="Century Schoolbook"/>
                <a:sym typeface="Century Schoolbook"/>
              </a:rPr>
              <a:t>Administer Presidential Library System</a:t>
            </a:r>
            <a:endParaRPr sz="2133" dirty="0">
              <a:latin typeface="Century Schoolbook"/>
              <a:ea typeface="Century Schoolbook"/>
              <a:cs typeface="Century Schoolbook"/>
              <a:sym typeface="Century Schoolbook"/>
            </a:endParaRPr>
          </a:p>
          <a:p>
            <a:pPr marL="365751" indent="-234182" algn="l">
              <a:lnSpc>
                <a:spcPct val="80000"/>
              </a:lnSpc>
              <a:spcBef>
                <a:spcPts val="800"/>
              </a:spcBef>
              <a:buClr>
                <a:schemeClr val="accent1"/>
              </a:buClr>
              <a:buSzPts val="1554"/>
            </a:pPr>
            <a:endParaRPr sz="2960" dirty="0">
              <a:solidFill>
                <a:schemeClr val="lt1"/>
              </a:solidFill>
              <a:latin typeface="Century Schoolbook"/>
              <a:ea typeface="Century Schoolbook"/>
              <a:cs typeface="Century Schoolbook"/>
              <a:sym typeface="Century Schoolbook"/>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874C3-A8CD-4463-8092-52B678BD73BE}"/>
              </a:ext>
            </a:extLst>
          </p:cNvPr>
          <p:cNvSpPr>
            <a:spLocks noGrp="1"/>
          </p:cNvSpPr>
          <p:nvPr>
            <p:ph type="title"/>
          </p:nvPr>
        </p:nvSpPr>
        <p:spPr>
          <a:xfrm>
            <a:off x="621064" y="155575"/>
            <a:ext cx="8596668" cy="1320800"/>
          </a:xfrm>
        </p:spPr>
        <p:txBody>
          <a:bodyPr/>
          <a:lstStyle/>
          <a:p>
            <a:r>
              <a:rPr kumimoji="0" lang="en-US" sz="3600" b="0" i="0" u="none" strike="noStrike" kern="1200" cap="none" spc="0" normalizeH="0" baseline="0" noProof="0">
                <a:ln>
                  <a:noFill/>
                </a:ln>
                <a:solidFill>
                  <a:srgbClr val="5FCBEF"/>
                </a:solidFill>
                <a:effectLst/>
                <a:uLnTx/>
                <a:uFillTx/>
                <a:latin typeface="Trebuchet MS" panose="020B0603020202020204"/>
                <a:ea typeface="+mj-ea"/>
                <a:cs typeface="+mj-cs"/>
              </a:rPr>
              <a:t>Post-Digitization Processing: </a:t>
            </a:r>
            <a:r>
              <a:rPr kumimoji="0" lang="en-US" sz="3600" b="0" i="0" u="none" strike="noStrike" kern="1200" cap="none" spc="0" normalizeH="0" baseline="0" noProof="0" err="1">
                <a:ln>
                  <a:noFill/>
                </a:ln>
                <a:solidFill>
                  <a:srgbClr val="5FCBEF"/>
                </a:solidFill>
                <a:effectLst/>
                <a:uLnTx/>
                <a:uFillTx/>
                <a:latin typeface="Trebuchet MS" panose="020B0603020202020204"/>
                <a:ea typeface="+mj-ea"/>
                <a:cs typeface="+mj-cs"/>
              </a:rPr>
              <a:t>VideoBank</a:t>
            </a:r>
            <a:r>
              <a:rPr kumimoji="0" lang="en-US" sz="3600" b="0" i="0" u="none" strike="noStrike" kern="1200" cap="none" spc="0" normalizeH="0" baseline="0" noProof="0">
                <a:ln>
                  <a:noFill/>
                </a:ln>
                <a:solidFill>
                  <a:srgbClr val="5FCBEF"/>
                </a:solidFill>
                <a:effectLst/>
                <a:uLnTx/>
                <a:uFillTx/>
                <a:latin typeface="Trebuchet MS" panose="020B0603020202020204"/>
                <a:ea typeface="+mj-ea"/>
                <a:cs typeface="+mj-cs"/>
              </a:rPr>
              <a:t> Digital Asset Management System</a:t>
            </a:r>
            <a:endParaRPr lang="en-US"/>
          </a:p>
        </p:txBody>
      </p:sp>
      <p:pic>
        <p:nvPicPr>
          <p:cNvPr id="4" name="Butter">
            <a:hlinkClick r:id="" action="ppaction://media"/>
            <a:extLst>
              <a:ext uri="{FF2B5EF4-FFF2-40B4-BE49-F238E27FC236}">
                <a16:creationId xmlns:a16="http://schemas.microsoft.com/office/drawing/2014/main" id="{AD8F8925-7E94-4BBD-973C-9AEF4AD6F80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5839" y="1488281"/>
            <a:ext cx="9280192" cy="3881437"/>
          </a:xfrm>
        </p:spPr>
      </p:pic>
      <p:pic>
        <p:nvPicPr>
          <p:cNvPr id="6" name="Picture 5">
            <a:extLst>
              <a:ext uri="{FF2B5EF4-FFF2-40B4-BE49-F238E27FC236}">
                <a16:creationId xmlns:a16="http://schemas.microsoft.com/office/drawing/2014/main" id="{E5B4CBDD-633D-435E-A337-01C32818F29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1064" y="6082266"/>
            <a:ext cx="3657600" cy="637068"/>
          </a:xfrm>
          <a:prstGeom prst="rect">
            <a:avLst/>
          </a:prstGeom>
        </p:spPr>
      </p:pic>
    </p:spTree>
    <p:extLst>
      <p:ext uri="{BB962C8B-B14F-4D97-AF65-F5344CB8AC3E}">
        <p14:creationId xmlns:p14="http://schemas.microsoft.com/office/powerpoint/2010/main" val="104278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D575B-CB6D-412C-94C5-3CFB9977B2C3}"/>
              </a:ext>
            </a:extLst>
          </p:cNvPr>
          <p:cNvSpPr>
            <a:spLocks noGrp="1"/>
          </p:cNvSpPr>
          <p:nvPr>
            <p:ph type="title"/>
          </p:nvPr>
        </p:nvSpPr>
        <p:spPr/>
        <p:txBody>
          <a:bodyPr/>
          <a:lstStyle/>
          <a:p>
            <a:r>
              <a:rPr kumimoji="0" lang="en-US" sz="3600" b="0" i="0" u="none" strike="noStrike" kern="1200" cap="none" spc="0" normalizeH="0" baseline="0" noProof="0">
                <a:ln>
                  <a:noFill/>
                </a:ln>
                <a:solidFill>
                  <a:srgbClr val="5FCBEF"/>
                </a:solidFill>
                <a:effectLst/>
                <a:uLnTx/>
                <a:uFillTx/>
                <a:latin typeface="Trebuchet MS" panose="020B0603020202020204"/>
                <a:ea typeface="+mj-ea"/>
                <a:cs typeface="+mj-cs"/>
              </a:rPr>
              <a:t>Post-Digitization Processing: </a:t>
            </a:r>
            <a:r>
              <a:rPr kumimoji="0" lang="en-US" sz="3600" b="0" i="0" u="none" strike="noStrike" kern="1200" cap="none" spc="0" normalizeH="0" baseline="0" noProof="0" err="1">
                <a:ln>
                  <a:noFill/>
                </a:ln>
                <a:solidFill>
                  <a:srgbClr val="5FCBEF"/>
                </a:solidFill>
                <a:effectLst/>
                <a:uLnTx/>
                <a:uFillTx/>
                <a:latin typeface="Trebuchet MS" panose="020B0603020202020204"/>
                <a:ea typeface="+mj-ea"/>
                <a:cs typeface="+mj-cs"/>
              </a:rPr>
              <a:t>VideoBank</a:t>
            </a:r>
            <a:r>
              <a:rPr kumimoji="0" lang="en-US" sz="3600" b="0" i="0" u="none" strike="noStrike" kern="1200" cap="none" spc="0" normalizeH="0" baseline="0" noProof="0">
                <a:ln>
                  <a:noFill/>
                </a:ln>
                <a:solidFill>
                  <a:srgbClr val="5FCBEF"/>
                </a:solidFill>
                <a:effectLst/>
                <a:uLnTx/>
                <a:uFillTx/>
                <a:latin typeface="Trebuchet MS" panose="020B0603020202020204"/>
                <a:ea typeface="+mj-ea"/>
                <a:cs typeface="+mj-cs"/>
              </a:rPr>
              <a:t> Digital Asset Management System</a:t>
            </a:r>
            <a:endParaRPr lang="en-US"/>
          </a:p>
        </p:txBody>
      </p:sp>
      <p:pic>
        <p:nvPicPr>
          <p:cNvPr id="24" name="Content Placeholder 23" descr="A screenshot of a cell phone&#10;&#10;Description automatically generated">
            <a:extLst>
              <a:ext uri="{FF2B5EF4-FFF2-40B4-BE49-F238E27FC236}">
                <a16:creationId xmlns:a16="http://schemas.microsoft.com/office/drawing/2014/main" id="{9E7D9B9A-A6A1-40D3-AA99-574B4E2EE1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269" y="2067951"/>
            <a:ext cx="9303269" cy="3361134"/>
          </a:xfrm>
        </p:spPr>
      </p:pic>
      <p:pic>
        <p:nvPicPr>
          <p:cNvPr id="4" name="Picture 3">
            <a:extLst>
              <a:ext uri="{FF2B5EF4-FFF2-40B4-BE49-F238E27FC236}">
                <a16:creationId xmlns:a16="http://schemas.microsoft.com/office/drawing/2014/main" id="{70496FF7-029C-4470-86C2-EDD4444C03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7334" y="6082266"/>
            <a:ext cx="3657600" cy="637068"/>
          </a:xfrm>
          <a:prstGeom prst="rect">
            <a:avLst/>
          </a:prstGeom>
        </p:spPr>
      </p:pic>
    </p:spTree>
    <p:extLst>
      <p:ext uri="{BB962C8B-B14F-4D97-AF65-F5344CB8AC3E}">
        <p14:creationId xmlns:p14="http://schemas.microsoft.com/office/powerpoint/2010/main" val="12036636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834E2-9F3A-45C8-8FAE-E94BDAF10526}"/>
              </a:ext>
            </a:extLst>
          </p:cNvPr>
          <p:cNvSpPr>
            <a:spLocks noGrp="1"/>
          </p:cNvSpPr>
          <p:nvPr>
            <p:ph type="title"/>
          </p:nvPr>
        </p:nvSpPr>
        <p:spPr/>
        <p:txBody>
          <a:bodyPr/>
          <a:lstStyle/>
          <a:p>
            <a:r>
              <a:rPr kumimoji="0" lang="en-US" sz="3600" b="0" i="0" u="none" strike="noStrike" kern="1200" cap="none" spc="0" normalizeH="0" baseline="0" noProof="0" dirty="0">
                <a:ln>
                  <a:noFill/>
                </a:ln>
                <a:solidFill>
                  <a:srgbClr val="5FCBEF"/>
                </a:solidFill>
                <a:effectLst/>
                <a:uLnTx/>
                <a:uFillTx/>
                <a:latin typeface="Trebuchet MS" panose="020B0603020202020204"/>
                <a:ea typeface="+mj-ea"/>
                <a:cs typeface="+mj-cs"/>
              </a:rPr>
              <a:t>Post-Digitization Processing: </a:t>
            </a:r>
            <a:r>
              <a:rPr kumimoji="0" lang="en-US" sz="3600" b="0" i="0" u="none" strike="noStrike" kern="1200" cap="none" spc="0" normalizeH="0" baseline="0" noProof="0" dirty="0" err="1">
                <a:ln>
                  <a:noFill/>
                </a:ln>
                <a:solidFill>
                  <a:srgbClr val="5FCBEF"/>
                </a:solidFill>
                <a:effectLst/>
                <a:uLnTx/>
                <a:uFillTx/>
                <a:latin typeface="Trebuchet MS" panose="020B0603020202020204"/>
                <a:ea typeface="+mj-ea"/>
                <a:cs typeface="+mj-cs"/>
              </a:rPr>
              <a:t>VideoBank</a:t>
            </a:r>
            <a:r>
              <a:rPr kumimoji="0" lang="en-US" sz="3600" b="0" i="0" u="none" strike="noStrike" kern="1200" cap="none" spc="0" normalizeH="0" baseline="0" noProof="0" dirty="0">
                <a:ln>
                  <a:noFill/>
                </a:ln>
                <a:solidFill>
                  <a:srgbClr val="5FCBEF"/>
                </a:solidFill>
                <a:effectLst/>
                <a:uLnTx/>
                <a:uFillTx/>
                <a:latin typeface="Trebuchet MS" panose="020B0603020202020204"/>
                <a:ea typeface="+mj-ea"/>
                <a:cs typeface="+mj-cs"/>
              </a:rPr>
              <a:t> Digital Asset Management System</a:t>
            </a:r>
            <a:endParaRPr lang="en-US" dirty="0"/>
          </a:p>
        </p:txBody>
      </p:sp>
      <p:pic>
        <p:nvPicPr>
          <p:cNvPr id="5" name="Content Placeholder 4" descr="A screenshot of a cell phone&#10;&#10;Description automatically generated">
            <a:extLst>
              <a:ext uri="{FF2B5EF4-FFF2-40B4-BE49-F238E27FC236}">
                <a16:creationId xmlns:a16="http://schemas.microsoft.com/office/drawing/2014/main" id="{4721610A-590A-457A-880A-CC44C1996B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336" y="2866292"/>
            <a:ext cx="9420664" cy="1582473"/>
          </a:xfrm>
        </p:spPr>
      </p:pic>
      <p:pic>
        <p:nvPicPr>
          <p:cNvPr id="4" name="Picture 3">
            <a:extLst>
              <a:ext uri="{FF2B5EF4-FFF2-40B4-BE49-F238E27FC236}">
                <a16:creationId xmlns:a16="http://schemas.microsoft.com/office/drawing/2014/main" id="{936917A4-6302-4ACA-AE26-E0327300F8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7334" y="6082266"/>
            <a:ext cx="3657600" cy="637068"/>
          </a:xfrm>
          <a:prstGeom prst="rect">
            <a:avLst/>
          </a:prstGeom>
        </p:spPr>
      </p:pic>
    </p:spTree>
    <p:extLst>
      <p:ext uri="{BB962C8B-B14F-4D97-AF65-F5344CB8AC3E}">
        <p14:creationId xmlns:p14="http://schemas.microsoft.com/office/powerpoint/2010/main" val="16446897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84302-8B3D-477E-B628-8D86DCAF2589}"/>
              </a:ext>
            </a:extLst>
          </p:cNvPr>
          <p:cNvSpPr>
            <a:spLocks noGrp="1"/>
          </p:cNvSpPr>
          <p:nvPr>
            <p:ph type="title"/>
          </p:nvPr>
        </p:nvSpPr>
        <p:spPr/>
        <p:txBody>
          <a:bodyPr/>
          <a:lstStyle/>
          <a:p>
            <a:r>
              <a:rPr lang="en-US" dirty="0"/>
              <a:t>Closing Advice</a:t>
            </a:r>
          </a:p>
        </p:txBody>
      </p:sp>
      <p:sp>
        <p:nvSpPr>
          <p:cNvPr id="3" name="Content Placeholder 2">
            <a:extLst>
              <a:ext uri="{FF2B5EF4-FFF2-40B4-BE49-F238E27FC236}">
                <a16:creationId xmlns:a16="http://schemas.microsoft.com/office/drawing/2014/main" id="{A84F2072-E274-4D56-AA50-8738DEFE0AEB}"/>
              </a:ext>
            </a:extLst>
          </p:cNvPr>
          <p:cNvSpPr>
            <a:spLocks noGrp="1"/>
          </p:cNvSpPr>
          <p:nvPr>
            <p:ph idx="1"/>
          </p:nvPr>
        </p:nvSpPr>
        <p:spPr/>
        <p:txBody>
          <a:bodyPr>
            <a:normAutofit/>
          </a:bodyPr>
          <a:lstStyle/>
          <a:p>
            <a:r>
              <a:rPr lang="en-US" sz="3200" dirty="0"/>
              <a:t>Partnerships are Important</a:t>
            </a:r>
          </a:p>
          <a:p>
            <a:r>
              <a:rPr lang="en-US" sz="3200" dirty="0"/>
              <a:t>Attention to Detail</a:t>
            </a:r>
          </a:p>
          <a:p>
            <a:pPr lvl="1"/>
            <a:r>
              <a:rPr lang="en-US" sz="3000" dirty="0"/>
              <a:t>Videos</a:t>
            </a:r>
          </a:p>
          <a:p>
            <a:pPr lvl="1"/>
            <a:r>
              <a:rPr lang="en-US" sz="3000" dirty="0"/>
              <a:t>Descriptive Metadata</a:t>
            </a:r>
          </a:p>
        </p:txBody>
      </p:sp>
      <p:pic>
        <p:nvPicPr>
          <p:cNvPr id="5" name="Picture 4">
            <a:extLst>
              <a:ext uri="{FF2B5EF4-FFF2-40B4-BE49-F238E27FC236}">
                <a16:creationId xmlns:a16="http://schemas.microsoft.com/office/drawing/2014/main" id="{29448253-AD43-4BD2-ACFC-5531DF47ED3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6082198"/>
            <a:ext cx="3657917" cy="637124"/>
          </a:xfrm>
          <a:prstGeom prst="rect">
            <a:avLst/>
          </a:prstGeom>
        </p:spPr>
      </p:pic>
    </p:spTree>
    <p:extLst>
      <p:ext uri="{BB962C8B-B14F-4D97-AF65-F5344CB8AC3E}">
        <p14:creationId xmlns:p14="http://schemas.microsoft.com/office/powerpoint/2010/main" val="19579694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7B6A9-8D96-4B80-AF7C-F80086AF5D68}"/>
              </a:ext>
            </a:extLst>
          </p:cNvPr>
          <p:cNvSpPr>
            <a:spLocks noGrp="1"/>
          </p:cNvSpPr>
          <p:nvPr>
            <p:ph type="title"/>
          </p:nvPr>
        </p:nvSpPr>
        <p:spPr/>
        <p:txBody>
          <a:bodyPr>
            <a:normAutofit/>
          </a:bodyPr>
          <a:lstStyle/>
          <a:p>
            <a:r>
              <a:rPr lang="en-US" dirty="0"/>
              <a:t>Contact</a:t>
            </a:r>
          </a:p>
        </p:txBody>
      </p:sp>
      <p:sp>
        <p:nvSpPr>
          <p:cNvPr id="3" name="Content Placeholder 2">
            <a:extLst>
              <a:ext uri="{FF2B5EF4-FFF2-40B4-BE49-F238E27FC236}">
                <a16:creationId xmlns:a16="http://schemas.microsoft.com/office/drawing/2014/main" id="{DC4A2042-5741-4C02-93A5-6C3C57DBF4C8}"/>
              </a:ext>
            </a:extLst>
          </p:cNvPr>
          <p:cNvSpPr>
            <a:spLocks noGrp="1"/>
          </p:cNvSpPr>
          <p:nvPr>
            <p:ph idx="1"/>
          </p:nvPr>
        </p:nvSpPr>
        <p:spPr/>
        <p:txBody>
          <a:bodyPr>
            <a:normAutofit/>
          </a:bodyPr>
          <a:lstStyle/>
          <a:p>
            <a:pPr marL="0" indent="0">
              <a:buNone/>
            </a:pPr>
            <a:r>
              <a:rPr lang="en-US" sz="3200" dirty="0"/>
              <a:t>Wesley Decker</a:t>
            </a:r>
          </a:p>
          <a:p>
            <a:pPr marL="0" indent="0">
              <a:buNone/>
            </a:pPr>
            <a:r>
              <a:rPr lang="en-US" sz="3000" dirty="0"/>
              <a:t>Email: wedecker@pa.gov</a:t>
            </a:r>
          </a:p>
        </p:txBody>
      </p:sp>
      <p:pic>
        <p:nvPicPr>
          <p:cNvPr id="5" name="Picture 4">
            <a:extLst>
              <a:ext uri="{FF2B5EF4-FFF2-40B4-BE49-F238E27FC236}">
                <a16:creationId xmlns:a16="http://schemas.microsoft.com/office/drawing/2014/main" id="{7FD27296-9A47-4731-BEC5-8BBB9B07C59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6082266"/>
            <a:ext cx="3657600" cy="637068"/>
          </a:xfrm>
          <a:prstGeom prst="rect">
            <a:avLst/>
          </a:prstGeom>
        </p:spPr>
      </p:pic>
    </p:spTree>
    <p:extLst>
      <p:ext uri="{BB962C8B-B14F-4D97-AF65-F5344CB8AC3E}">
        <p14:creationId xmlns:p14="http://schemas.microsoft.com/office/powerpoint/2010/main" val="18407400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bject, colorful, light, sitting&#10;&#10;Description automatically generated">
            <a:extLst>
              <a:ext uri="{FF2B5EF4-FFF2-40B4-BE49-F238E27FC236}">
                <a16:creationId xmlns:a16="http://schemas.microsoft.com/office/drawing/2014/main" id="{167C4BB3-F73C-465B-ACC6-AA1E4C4B90BA}"/>
              </a:ext>
            </a:extLst>
          </p:cNvPr>
          <p:cNvPicPr>
            <a:picLocks noChangeAspect="1"/>
          </p:cNvPicPr>
          <p:nvPr/>
        </p:nvPicPr>
        <p:blipFill rotWithShape="1">
          <a:blip r:embed="rId2"/>
          <a:srcRect t="13241" b="30509"/>
          <a:stretch/>
        </p:blipFill>
        <p:spPr>
          <a:xfrm>
            <a:off x="20" y="11"/>
            <a:ext cx="12191980" cy="6857989"/>
          </a:xfrm>
          <a:prstGeom prst="rect">
            <a:avLst/>
          </a:prstGeom>
        </p:spPr>
      </p:pic>
      <p:sp>
        <p:nvSpPr>
          <p:cNvPr id="2" name="Title 1">
            <a:extLst>
              <a:ext uri="{FF2B5EF4-FFF2-40B4-BE49-F238E27FC236}">
                <a16:creationId xmlns:a16="http://schemas.microsoft.com/office/drawing/2014/main" id="{C72C2BC6-CE1E-4454-A456-94A812CEE795}"/>
              </a:ext>
            </a:extLst>
          </p:cNvPr>
          <p:cNvSpPr>
            <a:spLocks noGrp="1"/>
          </p:cNvSpPr>
          <p:nvPr>
            <p:ph type="ctrTitle"/>
          </p:nvPr>
        </p:nvSpPr>
        <p:spPr>
          <a:xfrm>
            <a:off x="1205948" y="2264839"/>
            <a:ext cx="9812572" cy="2328322"/>
          </a:xfrm>
        </p:spPr>
        <p:txBody>
          <a:bodyPr anchor="b">
            <a:normAutofit/>
          </a:bodyPr>
          <a:lstStyle/>
          <a:p>
            <a:r>
              <a:rPr lang="en-US" sz="8000" dirty="0">
                <a:solidFill>
                  <a:schemeClr val="bg1"/>
                </a:solidFill>
                <a:effectLst>
                  <a:outerShdw blurRad="38100" dist="38100" dir="2700000" algn="tl">
                    <a:srgbClr val="000000">
                      <a:alpha val="43137"/>
                    </a:srgbClr>
                  </a:outerShdw>
                </a:effectLst>
              </a:rPr>
              <a:t>Audiovisual</a:t>
            </a:r>
            <a:r>
              <a:rPr lang="en-US" dirty="0">
                <a:solidFill>
                  <a:schemeClr val="bg1"/>
                </a:solidFill>
                <a:effectLst>
                  <a:outerShdw blurRad="38100" dist="38100" dir="2700000" algn="tl">
                    <a:srgbClr val="000000">
                      <a:alpha val="43137"/>
                    </a:srgbClr>
                  </a:outerShdw>
                </a:effectLst>
              </a:rPr>
              <a:t> Preservation</a:t>
            </a:r>
          </a:p>
        </p:txBody>
      </p:sp>
      <p:sp>
        <p:nvSpPr>
          <p:cNvPr id="3" name="Subtitle 2">
            <a:extLst>
              <a:ext uri="{FF2B5EF4-FFF2-40B4-BE49-F238E27FC236}">
                <a16:creationId xmlns:a16="http://schemas.microsoft.com/office/drawing/2014/main" id="{7D3FDFA5-A78F-4CA8-B799-5838D8A6B1F7}"/>
              </a:ext>
            </a:extLst>
          </p:cNvPr>
          <p:cNvSpPr>
            <a:spLocks noGrp="1"/>
          </p:cNvSpPr>
          <p:nvPr>
            <p:ph type="subTitle" idx="1"/>
          </p:nvPr>
        </p:nvSpPr>
        <p:spPr>
          <a:xfrm>
            <a:off x="993914" y="4593161"/>
            <a:ext cx="7968730" cy="1069848"/>
          </a:xfrm>
        </p:spPr>
        <p:txBody>
          <a:bodyPr>
            <a:normAutofit/>
          </a:bodyPr>
          <a:lstStyle/>
          <a:p>
            <a:r>
              <a:rPr lang="en-US" b="1" dirty="0">
                <a:solidFill>
                  <a:srgbClr val="FFFFFF"/>
                </a:solidFill>
                <a:effectLst>
                  <a:outerShdw blurRad="38100" dist="38100" dir="2700000" algn="tl">
                    <a:srgbClr val="000000">
                      <a:alpha val="43137"/>
                    </a:srgbClr>
                  </a:outerShdw>
                </a:effectLst>
              </a:rPr>
              <a:t>    </a:t>
            </a:r>
            <a:r>
              <a:rPr lang="en-US" b="1" dirty="0">
                <a:solidFill>
                  <a:srgbClr val="FFFFFF"/>
                </a:solidFill>
                <a:effectLst>
                  <a:outerShdw blurRad="38100" dist="38100" dir="2700000" algn="tl">
                    <a:srgbClr val="000000">
                      <a:alpha val="43137"/>
                    </a:srgbClr>
                  </a:outerShdw>
                </a:effectLst>
                <a:latin typeface="+mj-lt"/>
              </a:rPr>
              <a:t>Analog Audio Media</a:t>
            </a:r>
          </a:p>
        </p:txBody>
      </p:sp>
      <p:pic>
        <p:nvPicPr>
          <p:cNvPr id="9" name="Picture 8" descr="A picture containing knife&#10;&#10;Description automatically generated">
            <a:extLst>
              <a:ext uri="{FF2B5EF4-FFF2-40B4-BE49-F238E27FC236}">
                <a16:creationId xmlns:a16="http://schemas.microsoft.com/office/drawing/2014/main" id="{CD0ABA33-9F28-4D56-B362-895D5F88ECC5}"/>
              </a:ext>
            </a:extLst>
          </p:cNvPr>
          <p:cNvPicPr>
            <a:picLocks noChangeAspect="1"/>
          </p:cNvPicPr>
          <p:nvPr/>
        </p:nvPicPr>
        <p:blipFill>
          <a:blip r:embed="rId3"/>
          <a:stretch>
            <a:fillRect/>
          </a:stretch>
        </p:blipFill>
        <p:spPr>
          <a:xfrm>
            <a:off x="8145632" y="-15195"/>
            <a:ext cx="4046368" cy="1115125"/>
          </a:xfrm>
          <a:prstGeom prst="rect">
            <a:avLst/>
          </a:prstGeom>
        </p:spPr>
      </p:pic>
      <p:sp>
        <p:nvSpPr>
          <p:cNvPr id="4" name="TextBox 3">
            <a:extLst>
              <a:ext uri="{FF2B5EF4-FFF2-40B4-BE49-F238E27FC236}">
                <a16:creationId xmlns:a16="http://schemas.microsoft.com/office/drawing/2014/main" id="{353531DF-C52A-4067-A3BA-4FDE7255112F}"/>
              </a:ext>
            </a:extLst>
          </p:cNvPr>
          <p:cNvSpPr txBox="1"/>
          <p:nvPr/>
        </p:nvSpPr>
        <p:spPr>
          <a:xfrm>
            <a:off x="8145631" y="5208104"/>
            <a:ext cx="3224733"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20E70"/>
                </a:solidFill>
                <a:effectLst>
                  <a:outerShdw blurRad="38100" dist="38100" dir="2700000" algn="tl">
                    <a:srgbClr val="000000">
                      <a:alpha val="43137"/>
                    </a:srgbClr>
                  </a:outerShdw>
                </a:effectLst>
                <a:uLnTx/>
                <a:uFillTx/>
                <a:latin typeface="Georgia" panose="02040502050405020303"/>
                <a:ea typeface="+mn-ea"/>
                <a:cs typeface="+mn-cs"/>
              </a:rPr>
              <a:t> </a:t>
            </a:r>
            <a:r>
              <a:rPr kumimoji="0" lang="en-US" sz="2200" b="1" i="0" u="none" strike="noStrike" kern="1200" cap="none" spc="0" normalizeH="0" baseline="0" noProof="0" dirty="0">
                <a:ln>
                  <a:noFill/>
                </a:ln>
                <a:solidFill>
                  <a:srgbClr val="F20E70"/>
                </a:solidFill>
                <a:effectLst>
                  <a:outerShdw blurRad="38100" dist="38100" dir="2700000" algn="tl">
                    <a:srgbClr val="000000">
                      <a:alpha val="43137"/>
                    </a:srgbClr>
                  </a:outerShdw>
                </a:effectLst>
                <a:uLnTx/>
                <a:uFillTx/>
                <a:latin typeface="Georgia" panose="02040502050405020303"/>
                <a:ea typeface="+mn-ea"/>
                <a:cs typeface="+mn-cs"/>
              </a:rPr>
              <a:t>Marie Valigorsky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20E70"/>
                </a:solidFill>
                <a:effectLst>
                  <a:outerShdw blurRad="38100" dist="38100" dir="2700000" algn="tl">
                    <a:srgbClr val="000000">
                      <a:alpha val="43137"/>
                    </a:srgbClr>
                  </a:outerShdw>
                </a:effectLst>
                <a:uLnTx/>
                <a:uFillTx/>
                <a:latin typeface="Georgia" panose="02040502050405020303"/>
                <a:ea typeface="+mn-ea"/>
                <a:cs typeface="+mn-cs"/>
              </a:rPr>
              <a:t>  Archivist</a:t>
            </a:r>
            <a:endParaRPr kumimoji="0" lang="en-US" sz="2200" b="0" i="0" u="none" strike="noStrike" kern="1200" cap="none" spc="0" normalizeH="0" baseline="0" noProof="0" dirty="0">
              <a:ln>
                <a:noFill/>
              </a:ln>
              <a:solidFill>
                <a:srgbClr val="F20E70"/>
              </a:solidFill>
              <a:effectLst>
                <a:outerShdw blurRad="38100" dist="38100" dir="2700000" algn="tl">
                  <a:srgbClr val="000000">
                    <a:alpha val="43137"/>
                  </a:srgbClr>
                </a:outerShdw>
              </a:effectLst>
              <a:uLnTx/>
              <a:uFillTx/>
              <a:latin typeface="Trebuchet MS" panose="020B0603020202020204"/>
              <a:ea typeface="+mn-ea"/>
              <a:cs typeface="+mn-cs"/>
            </a:endParaRPr>
          </a:p>
        </p:txBody>
      </p:sp>
    </p:spTree>
    <p:extLst>
      <p:ext uri="{BB962C8B-B14F-4D97-AF65-F5344CB8AC3E}">
        <p14:creationId xmlns:p14="http://schemas.microsoft.com/office/powerpoint/2010/main" val="16927080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41FC4-96F7-46E4-870A-1C69BB561AE9}"/>
              </a:ext>
            </a:extLst>
          </p:cNvPr>
          <p:cNvSpPr>
            <a:spLocks noGrp="1"/>
          </p:cNvSpPr>
          <p:nvPr>
            <p:ph type="title"/>
          </p:nvPr>
        </p:nvSpPr>
        <p:spPr/>
        <p:txBody>
          <a:bodyPr/>
          <a:lstStyle/>
          <a:p>
            <a:r>
              <a:rPr lang="en-US" dirty="0"/>
              <a:t>     Introduction</a:t>
            </a:r>
          </a:p>
        </p:txBody>
      </p:sp>
      <p:pic>
        <p:nvPicPr>
          <p:cNvPr id="8" name="Content Placeholder 7" descr="A close up of a speaker&#10;&#10;Description automatically generated">
            <a:extLst>
              <a:ext uri="{FF2B5EF4-FFF2-40B4-BE49-F238E27FC236}">
                <a16:creationId xmlns:a16="http://schemas.microsoft.com/office/drawing/2014/main" id="{D52771C8-530B-4454-841B-7554DF1C68D6}"/>
              </a:ext>
            </a:extLst>
          </p:cNvPr>
          <p:cNvPicPr>
            <a:picLocks noGrp="1" noChangeAspect="1"/>
          </p:cNvPicPr>
          <p:nvPr>
            <p:ph sz="half" idx="1"/>
          </p:nvPr>
        </p:nvPicPr>
        <p:blipFill>
          <a:blip r:embed="rId2"/>
          <a:stretch>
            <a:fillRect/>
          </a:stretch>
        </p:blipFill>
        <p:spPr>
          <a:xfrm>
            <a:off x="1414611" y="2193925"/>
            <a:ext cx="4065291" cy="3978275"/>
          </a:xfrm>
        </p:spPr>
      </p:pic>
      <p:sp>
        <p:nvSpPr>
          <p:cNvPr id="4" name="Content Placeholder 3">
            <a:extLst>
              <a:ext uri="{FF2B5EF4-FFF2-40B4-BE49-F238E27FC236}">
                <a16:creationId xmlns:a16="http://schemas.microsoft.com/office/drawing/2014/main" id="{804D9788-C96E-4AC4-A405-73ED0CEAC3C5}"/>
              </a:ext>
            </a:extLst>
          </p:cNvPr>
          <p:cNvSpPr>
            <a:spLocks noGrp="1"/>
          </p:cNvSpPr>
          <p:nvPr>
            <p:ph sz="half" idx="2"/>
          </p:nvPr>
        </p:nvSpPr>
        <p:spPr>
          <a:xfrm>
            <a:off x="6096000" y="2216785"/>
            <a:ext cx="4754880" cy="3978274"/>
          </a:xfrm>
        </p:spPr>
        <p:txBody>
          <a:bodyPr>
            <a:normAutofit fontScale="92500" lnSpcReduction="10000"/>
          </a:bodyPr>
          <a:lstStyle/>
          <a:p>
            <a:r>
              <a:rPr lang="en-US" dirty="0">
                <a:latin typeface="+mj-lt"/>
              </a:rPr>
              <a:t>Identification &amp; Prioritization of Media for Digitization</a:t>
            </a:r>
          </a:p>
          <a:p>
            <a:r>
              <a:rPr lang="en-US" dirty="0">
                <a:latin typeface="+mj-lt"/>
              </a:rPr>
              <a:t>Assessment of Physical Media</a:t>
            </a:r>
          </a:p>
          <a:p>
            <a:r>
              <a:rPr lang="en-US" dirty="0">
                <a:latin typeface="+mj-lt"/>
              </a:rPr>
              <a:t>Analog Audio Formats:  </a:t>
            </a:r>
          </a:p>
          <a:p>
            <a:pPr lvl="1"/>
            <a:r>
              <a:rPr lang="en-US" dirty="0">
                <a:latin typeface="+mj-lt"/>
              </a:rPr>
              <a:t>Audio Tape Reels (magnetic tape)</a:t>
            </a:r>
          </a:p>
          <a:p>
            <a:pPr lvl="1"/>
            <a:r>
              <a:rPr lang="en-US" dirty="0">
                <a:latin typeface="+mj-lt"/>
              </a:rPr>
              <a:t>Audio Cassette Tapes (magnetic tape)</a:t>
            </a:r>
          </a:p>
          <a:p>
            <a:pPr lvl="1"/>
            <a:r>
              <a:rPr lang="en-US" dirty="0">
                <a:latin typeface="+mj-lt"/>
              </a:rPr>
              <a:t>Vinyl Records</a:t>
            </a:r>
          </a:p>
          <a:p>
            <a:r>
              <a:rPr lang="en-US" dirty="0">
                <a:latin typeface="+mj-lt"/>
              </a:rPr>
              <a:t>Digitization: </a:t>
            </a:r>
          </a:p>
          <a:p>
            <a:pPr lvl="1"/>
            <a:r>
              <a:rPr lang="en-US" dirty="0">
                <a:latin typeface="+mj-lt"/>
              </a:rPr>
              <a:t>Equipment &amp; Software</a:t>
            </a:r>
          </a:p>
          <a:p>
            <a:pPr lvl="1"/>
            <a:r>
              <a:rPr lang="en-US" dirty="0">
                <a:latin typeface="+mj-lt"/>
              </a:rPr>
              <a:t>Troubleshooting and Tape Repair</a:t>
            </a:r>
          </a:p>
          <a:p>
            <a:r>
              <a:rPr lang="en-US" dirty="0">
                <a:latin typeface="+mj-lt"/>
              </a:rPr>
              <a:t>Ingesting and Processing Assets with Descriptive Metadata</a:t>
            </a:r>
          </a:p>
        </p:txBody>
      </p:sp>
      <p:pic>
        <p:nvPicPr>
          <p:cNvPr id="10" name="Picture 9" descr="A picture containing knife&#10;&#10;Description automatically generated">
            <a:extLst>
              <a:ext uri="{FF2B5EF4-FFF2-40B4-BE49-F238E27FC236}">
                <a16:creationId xmlns:a16="http://schemas.microsoft.com/office/drawing/2014/main" id="{9500BABD-0E37-420A-8E5C-060C840201AC}"/>
              </a:ext>
            </a:extLst>
          </p:cNvPr>
          <p:cNvPicPr>
            <a:picLocks noChangeAspect="1"/>
          </p:cNvPicPr>
          <p:nvPr/>
        </p:nvPicPr>
        <p:blipFill>
          <a:blip r:embed="rId3"/>
          <a:stretch>
            <a:fillRect/>
          </a:stretch>
        </p:blipFill>
        <p:spPr>
          <a:xfrm>
            <a:off x="8534400" y="27432"/>
            <a:ext cx="3657600" cy="914400"/>
          </a:xfrm>
          <a:prstGeom prst="rect">
            <a:avLst/>
          </a:prstGeom>
        </p:spPr>
      </p:pic>
    </p:spTree>
    <p:extLst>
      <p:ext uri="{BB962C8B-B14F-4D97-AF65-F5344CB8AC3E}">
        <p14:creationId xmlns:p14="http://schemas.microsoft.com/office/powerpoint/2010/main" val="5890813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157BB-3F29-43F1-B71D-2BDE2239770F}"/>
              </a:ext>
            </a:extLst>
          </p:cNvPr>
          <p:cNvSpPr>
            <a:spLocks noGrp="1"/>
          </p:cNvSpPr>
          <p:nvPr>
            <p:ph type="title"/>
          </p:nvPr>
        </p:nvSpPr>
        <p:spPr/>
        <p:txBody>
          <a:bodyPr/>
          <a:lstStyle/>
          <a:p>
            <a:r>
              <a:rPr lang="en-US" dirty="0"/>
              <a:t>Identification of media in collections</a:t>
            </a:r>
          </a:p>
        </p:txBody>
      </p:sp>
      <p:sp>
        <p:nvSpPr>
          <p:cNvPr id="3" name="Content Placeholder 2">
            <a:extLst>
              <a:ext uri="{FF2B5EF4-FFF2-40B4-BE49-F238E27FC236}">
                <a16:creationId xmlns:a16="http://schemas.microsoft.com/office/drawing/2014/main" id="{EC9C20D0-0E84-4F03-A2DE-ECBBFACAD723}"/>
              </a:ext>
            </a:extLst>
          </p:cNvPr>
          <p:cNvSpPr>
            <a:spLocks noGrp="1"/>
          </p:cNvSpPr>
          <p:nvPr>
            <p:ph sz="half" idx="1"/>
          </p:nvPr>
        </p:nvSpPr>
        <p:spPr/>
        <p:txBody>
          <a:bodyPr>
            <a:normAutofit/>
          </a:bodyPr>
          <a:lstStyle/>
          <a:p>
            <a:r>
              <a:rPr lang="en-US" dirty="0">
                <a:latin typeface="+mj-lt"/>
              </a:rPr>
              <a:t>Inventory of media in collections </a:t>
            </a:r>
          </a:p>
          <a:p>
            <a:r>
              <a:rPr lang="en-US" sz="1600" dirty="0">
                <a:latin typeface="+mj-lt"/>
              </a:rPr>
              <a:t>PA State Archives has over 80 Record Groups (Government Records), and over 500 Manuscript Groups (Non-government Records)</a:t>
            </a:r>
          </a:p>
          <a:p>
            <a:r>
              <a:rPr lang="en-US" dirty="0">
                <a:latin typeface="+mj-lt"/>
              </a:rPr>
              <a:t>Inventory includes:</a:t>
            </a:r>
          </a:p>
          <a:p>
            <a:pPr lvl="1"/>
            <a:r>
              <a:rPr lang="en-US" dirty="0">
                <a:latin typeface="+mj-lt"/>
              </a:rPr>
              <a:t>Record title/description</a:t>
            </a:r>
          </a:p>
          <a:p>
            <a:pPr lvl="1"/>
            <a:r>
              <a:rPr lang="en-US" sz="1800" dirty="0">
                <a:effectLst/>
                <a:latin typeface="+mj-lt"/>
                <a:ea typeface="Calibri" panose="020F0502020204030204" pitchFamily="34" charset="0"/>
                <a:cs typeface="Times New Roman" panose="02020603050405020304" pitchFamily="18" charset="0"/>
              </a:rPr>
              <a:t>Record Group or Manuscript Group Series number</a:t>
            </a:r>
          </a:p>
          <a:p>
            <a:pPr lvl="1"/>
            <a:r>
              <a:rPr lang="en-US" sz="1800" dirty="0">
                <a:effectLst/>
                <a:latin typeface="+mj-lt"/>
                <a:ea typeface="Calibri" panose="020F0502020204030204" pitchFamily="34" charset="0"/>
                <a:cs typeface="Times New Roman" panose="02020603050405020304" pitchFamily="18" charset="0"/>
              </a:rPr>
              <a:t>Container’s description, location and barcode number</a:t>
            </a:r>
            <a:endParaRPr lang="en-US" dirty="0">
              <a:latin typeface="+mj-lt"/>
              <a:ea typeface="Calibri" panose="020F0502020204030204" pitchFamily="34" charset="0"/>
              <a:cs typeface="Times New Roman" panose="02020603050405020304" pitchFamily="18" charset="0"/>
            </a:endParaRPr>
          </a:p>
          <a:p>
            <a:pPr lvl="1"/>
            <a:r>
              <a:rPr lang="en-US" sz="1800" dirty="0">
                <a:effectLst/>
                <a:latin typeface="+mj-lt"/>
                <a:ea typeface="Calibri" panose="020F0502020204030204" pitchFamily="34" charset="0"/>
                <a:cs typeface="Times New Roman" panose="02020603050405020304" pitchFamily="18" charset="0"/>
              </a:rPr>
              <a:t>Media Type format: Size, Speed, Length</a:t>
            </a:r>
          </a:p>
          <a:p>
            <a:pPr lvl="1"/>
            <a:r>
              <a:rPr lang="en-US" sz="1800" dirty="0">
                <a:effectLst/>
                <a:latin typeface="+mj-lt"/>
                <a:ea typeface="Calibri" panose="020F0502020204030204" pitchFamily="34" charset="0"/>
                <a:cs typeface="Times New Roman" panose="02020603050405020304" pitchFamily="18" charset="0"/>
              </a:rPr>
              <a:t>Generation</a:t>
            </a:r>
            <a:r>
              <a:rPr lang="en-US" dirty="0">
                <a:latin typeface="+mj-lt"/>
                <a:ea typeface="Calibri" panose="020F0502020204030204" pitchFamily="34" charset="0"/>
                <a:cs typeface="Times New Roman" panose="02020603050405020304" pitchFamily="18" charset="0"/>
              </a:rPr>
              <a:t>;  Copyright or Confidential </a:t>
            </a:r>
            <a:endParaRPr lang="en-US" dirty="0">
              <a:latin typeface="+mj-lt"/>
            </a:endParaRPr>
          </a:p>
          <a:p>
            <a:pPr lvl="1"/>
            <a:endParaRPr lang="en-US" dirty="0">
              <a:latin typeface="+mj-lt"/>
            </a:endParaRPr>
          </a:p>
          <a:p>
            <a:pPr lvl="1"/>
            <a:endParaRPr lang="en-US" dirty="0">
              <a:latin typeface="+mj-lt"/>
            </a:endParaRPr>
          </a:p>
        </p:txBody>
      </p:sp>
      <p:pic>
        <p:nvPicPr>
          <p:cNvPr id="8" name="Content Placeholder 7" descr="A close up of a pan&#10;&#10;Description automatically generated">
            <a:extLst>
              <a:ext uri="{FF2B5EF4-FFF2-40B4-BE49-F238E27FC236}">
                <a16:creationId xmlns:a16="http://schemas.microsoft.com/office/drawing/2014/main" id="{7D7C4717-0D23-4E75-A4DA-9787F6D3314F}"/>
              </a:ext>
            </a:extLst>
          </p:cNvPr>
          <p:cNvPicPr>
            <a:picLocks noGrp="1" noChangeAspect="1"/>
          </p:cNvPicPr>
          <p:nvPr>
            <p:ph sz="half" idx="2"/>
          </p:nvPr>
        </p:nvPicPr>
        <p:blipFill>
          <a:blip r:embed="rId2"/>
          <a:stretch>
            <a:fillRect/>
          </a:stretch>
        </p:blipFill>
        <p:spPr>
          <a:xfrm>
            <a:off x="6367274" y="1794791"/>
            <a:ext cx="4351792" cy="4377409"/>
          </a:xfrm>
        </p:spPr>
      </p:pic>
      <p:pic>
        <p:nvPicPr>
          <p:cNvPr id="10" name="Picture 9" descr="A picture containing knife&#10;&#10;Description automatically generated">
            <a:extLst>
              <a:ext uri="{FF2B5EF4-FFF2-40B4-BE49-F238E27FC236}">
                <a16:creationId xmlns:a16="http://schemas.microsoft.com/office/drawing/2014/main" id="{F8E7EFAA-EB98-4775-8027-B1EED474C527}"/>
              </a:ext>
            </a:extLst>
          </p:cNvPr>
          <p:cNvPicPr>
            <a:picLocks noChangeAspect="1"/>
          </p:cNvPicPr>
          <p:nvPr/>
        </p:nvPicPr>
        <p:blipFill>
          <a:blip r:embed="rId3"/>
          <a:stretch>
            <a:fillRect/>
          </a:stretch>
        </p:blipFill>
        <p:spPr>
          <a:xfrm>
            <a:off x="9387139" y="0"/>
            <a:ext cx="2743200" cy="685800"/>
          </a:xfrm>
          <a:prstGeom prst="rect">
            <a:avLst/>
          </a:prstGeom>
        </p:spPr>
      </p:pic>
    </p:spTree>
    <p:extLst>
      <p:ext uri="{BB962C8B-B14F-4D97-AF65-F5344CB8AC3E}">
        <p14:creationId xmlns:p14="http://schemas.microsoft.com/office/powerpoint/2010/main" val="12391500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E4771-069A-46C6-931F-180F0A46C8E5}"/>
              </a:ext>
            </a:extLst>
          </p:cNvPr>
          <p:cNvSpPr>
            <a:spLocks noGrp="1"/>
          </p:cNvSpPr>
          <p:nvPr>
            <p:ph type="title"/>
          </p:nvPr>
        </p:nvSpPr>
        <p:spPr/>
        <p:txBody>
          <a:bodyPr/>
          <a:lstStyle/>
          <a:p>
            <a:r>
              <a:rPr lang="en-US" dirty="0"/>
              <a:t>Prioritizing media for digitization</a:t>
            </a:r>
          </a:p>
        </p:txBody>
      </p:sp>
      <p:sp>
        <p:nvSpPr>
          <p:cNvPr id="3" name="Text Placeholder 2">
            <a:extLst>
              <a:ext uri="{FF2B5EF4-FFF2-40B4-BE49-F238E27FC236}">
                <a16:creationId xmlns:a16="http://schemas.microsoft.com/office/drawing/2014/main" id="{0210368F-F2CA-41D6-8871-536474ADF29C}"/>
              </a:ext>
            </a:extLst>
          </p:cNvPr>
          <p:cNvSpPr>
            <a:spLocks noGrp="1"/>
          </p:cNvSpPr>
          <p:nvPr>
            <p:ph type="body" idx="1"/>
          </p:nvPr>
        </p:nvSpPr>
        <p:spPr/>
        <p:txBody>
          <a:bodyPr>
            <a:normAutofit fontScale="62500" lnSpcReduction="20000"/>
          </a:bodyPr>
          <a:lstStyle/>
          <a:p>
            <a:r>
              <a:rPr lang="en-US" dirty="0">
                <a:solidFill>
                  <a:schemeClr val="tx1"/>
                </a:solidFill>
                <a:latin typeface="+mj-lt"/>
              </a:rPr>
              <a:t>Magnetic tape degradation - tape reels and cassettes</a:t>
            </a:r>
          </a:p>
          <a:p>
            <a:r>
              <a:rPr lang="en-US" dirty="0">
                <a:solidFill>
                  <a:schemeClr val="tx1"/>
                </a:solidFill>
                <a:latin typeface="+mj-lt"/>
              </a:rPr>
              <a:t> Sticky shed syndrome, mold, vinegar syndrome </a:t>
            </a:r>
          </a:p>
        </p:txBody>
      </p:sp>
      <p:pic>
        <p:nvPicPr>
          <p:cNvPr id="8" name="Content Placeholder 7" descr="A picture containing sitting, food, device&#10;&#10;Description automatically generated">
            <a:extLst>
              <a:ext uri="{FF2B5EF4-FFF2-40B4-BE49-F238E27FC236}">
                <a16:creationId xmlns:a16="http://schemas.microsoft.com/office/drawing/2014/main" id="{7C6F6D93-402C-4352-99CE-87F5996E481C}"/>
              </a:ext>
            </a:extLst>
          </p:cNvPr>
          <p:cNvPicPr>
            <a:picLocks noGrp="1" noChangeAspect="1"/>
          </p:cNvPicPr>
          <p:nvPr>
            <p:ph sz="half" idx="2"/>
          </p:nvPr>
        </p:nvPicPr>
        <p:blipFill>
          <a:blip r:embed="rId2"/>
          <a:stretch>
            <a:fillRect/>
          </a:stretch>
        </p:blipFill>
        <p:spPr>
          <a:xfrm>
            <a:off x="1069975" y="2848802"/>
            <a:ext cx="4754563" cy="3081270"/>
          </a:xfrm>
        </p:spPr>
      </p:pic>
      <p:sp>
        <p:nvSpPr>
          <p:cNvPr id="5" name="Text Placeholder 4">
            <a:extLst>
              <a:ext uri="{FF2B5EF4-FFF2-40B4-BE49-F238E27FC236}">
                <a16:creationId xmlns:a16="http://schemas.microsoft.com/office/drawing/2014/main" id="{981500D3-DF58-418C-99DA-B35BBE3C1DC7}"/>
              </a:ext>
            </a:extLst>
          </p:cNvPr>
          <p:cNvSpPr>
            <a:spLocks noGrp="1"/>
          </p:cNvSpPr>
          <p:nvPr>
            <p:ph type="body" sz="quarter" idx="3"/>
          </p:nvPr>
        </p:nvSpPr>
        <p:spPr/>
        <p:txBody>
          <a:bodyPr>
            <a:normAutofit fontScale="62500" lnSpcReduction="20000"/>
          </a:bodyPr>
          <a:lstStyle/>
          <a:p>
            <a:r>
              <a:rPr lang="en-US" dirty="0"/>
              <a:t> </a:t>
            </a:r>
            <a:r>
              <a:rPr lang="en-US" dirty="0">
                <a:solidFill>
                  <a:schemeClr val="tx1"/>
                </a:solidFill>
                <a:latin typeface="+mj-lt"/>
              </a:rPr>
              <a:t>Vinyl records - stable media format</a:t>
            </a:r>
          </a:p>
          <a:p>
            <a:r>
              <a:rPr lang="en-US" dirty="0">
                <a:solidFill>
                  <a:schemeClr val="tx1"/>
                </a:solidFill>
                <a:latin typeface="+mj-lt"/>
              </a:rPr>
              <a:t>   Storage - store all analog audio formats vertically</a:t>
            </a:r>
          </a:p>
        </p:txBody>
      </p:sp>
      <p:pic>
        <p:nvPicPr>
          <p:cNvPr id="10" name="Content Placeholder 9">
            <a:extLst>
              <a:ext uri="{FF2B5EF4-FFF2-40B4-BE49-F238E27FC236}">
                <a16:creationId xmlns:a16="http://schemas.microsoft.com/office/drawing/2014/main" id="{F04CA40F-833D-4840-84E8-16BC86FE776D}"/>
              </a:ext>
            </a:extLst>
          </p:cNvPr>
          <p:cNvPicPr>
            <a:picLocks noGrp="1" noChangeAspect="1"/>
          </p:cNvPicPr>
          <p:nvPr>
            <p:ph sz="quarter" idx="4"/>
          </p:nvPr>
        </p:nvPicPr>
        <p:blipFill>
          <a:blip r:embed="rId3"/>
          <a:stretch>
            <a:fillRect/>
          </a:stretch>
        </p:blipFill>
        <p:spPr>
          <a:xfrm>
            <a:off x="6364224" y="2848802"/>
            <a:ext cx="5037534" cy="2917393"/>
          </a:xfrm>
        </p:spPr>
      </p:pic>
      <p:pic>
        <p:nvPicPr>
          <p:cNvPr id="12" name="Picture 11">
            <a:extLst>
              <a:ext uri="{FF2B5EF4-FFF2-40B4-BE49-F238E27FC236}">
                <a16:creationId xmlns:a16="http://schemas.microsoft.com/office/drawing/2014/main" id="{60935C16-942F-42BD-8CC4-5B2F323A4A54}"/>
              </a:ext>
            </a:extLst>
          </p:cNvPr>
          <p:cNvPicPr>
            <a:picLocks noChangeAspect="1"/>
          </p:cNvPicPr>
          <p:nvPr/>
        </p:nvPicPr>
        <p:blipFill>
          <a:blip r:embed="rId4"/>
          <a:stretch>
            <a:fillRect/>
          </a:stretch>
        </p:blipFill>
        <p:spPr>
          <a:xfrm>
            <a:off x="9051234" y="0"/>
            <a:ext cx="3140765" cy="785191"/>
          </a:xfrm>
          <a:prstGeom prst="rect">
            <a:avLst/>
          </a:prstGeom>
        </p:spPr>
      </p:pic>
    </p:spTree>
    <p:extLst>
      <p:ext uri="{BB962C8B-B14F-4D97-AF65-F5344CB8AC3E}">
        <p14:creationId xmlns:p14="http://schemas.microsoft.com/office/powerpoint/2010/main" val="30958527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09269-3777-4F31-B151-687953D82679}"/>
              </a:ext>
            </a:extLst>
          </p:cNvPr>
          <p:cNvSpPr>
            <a:spLocks noGrp="1"/>
          </p:cNvSpPr>
          <p:nvPr>
            <p:ph type="title"/>
          </p:nvPr>
        </p:nvSpPr>
        <p:spPr/>
        <p:txBody>
          <a:bodyPr/>
          <a:lstStyle/>
          <a:p>
            <a:r>
              <a:rPr lang="en-US" dirty="0"/>
              <a:t>Assessment of audio media</a:t>
            </a:r>
          </a:p>
        </p:txBody>
      </p:sp>
      <p:pic>
        <p:nvPicPr>
          <p:cNvPr id="6" name="Content Placeholder 5" descr="A picture containing box&#10;&#10;Description automatically generated">
            <a:extLst>
              <a:ext uri="{FF2B5EF4-FFF2-40B4-BE49-F238E27FC236}">
                <a16:creationId xmlns:a16="http://schemas.microsoft.com/office/drawing/2014/main" id="{C5507CFC-CB28-411A-8108-9D4378400E88}"/>
              </a:ext>
            </a:extLst>
          </p:cNvPr>
          <p:cNvPicPr>
            <a:picLocks noGrp="1" noChangeAspect="1"/>
          </p:cNvPicPr>
          <p:nvPr>
            <p:ph sz="half" idx="1"/>
          </p:nvPr>
        </p:nvPicPr>
        <p:blipFill>
          <a:blip r:embed="rId2"/>
          <a:stretch>
            <a:fillRect/>
          </a:stretch>
        </p:blipFill>
        <p:spPr>
          <a:xfrm rot="5400000">
            <a:off x="705890" y="2557882"/>
            <a:ext cx="3978275" cy="3250361"/>
          </a:xfrm>
        </p:spPr>
      </p:pic>
      <p:sp>
        <p:nvSpPr>
          <p:cNvPr id="4" name="Content Placeholder 3">
            <a:extLst>
              <a:ext uri="{FF2B5EF4-FFF2-40B4-BE49-F238E27FC236}">
                <a16:creationId xmlns:a16="http://schemas.microsoft.com/office/drawing/2014/main" id="{56E5F191-7E7E-4FA1-AE40-6F078AA02319}"/>
              </a:ext>
            </a:extLst>
          </p:cNvPr>
          <p:cNvSpPr>
            <a:spLocks noGrp="1"/>
          </p:cNvSpPr>
          <p:nvPr>
            <p:ph sz="half" idx="2"/>
          </p:nvPr>
        </p:nvSpPr>
        <p:spPr>
          <a:xfrm>
            <a:off x="5231305" y="2093975"/>
            <a:ext cx="5887799" cy="4078225"/>
          </a:xfrm>
        </p:spPr>
        <p:txBody>
          <a:bodyPr/>
          <a:lstStyle/>
          <a:p>
            <a:r>
              <a:rPr lang="en-US" dirty="0">
                <a:latin typeface="+mj-lt"/>
              </a:rPr>
              <a:t>Assess and inventory the type and quantity of audio media in containers</a:t>
            </a:r>
          </a:p>
          <a:p>
            <a:r>
              <a:rPr lang="en-US" dirty="0">
                <a:latin typeface="+mj-lt"/>
              </a:rPr>
              <a:t>Content, date, speed, length, and other details about the recording</a:t>
            </a:r>
          </a:p>
        </p:txBody>
      </p:sp>
      <p:pic>
        <p:nvPicPr>
          <p:cNvPr id="8" name="Picture 7" descr="A close up of a sign&#10;&#10;Description automatically generated">
            <a:extLst>
              <a:ext uri="{FF2B5EF4-FFF2-40B4-BE49-F238E27FC236}">
                <a16:creationId xmlns:a16="http://schemas.microsoft.com/office/drawing/2014/main" id="{2DBD3320-AEBA-4A54-8DBC-51D9C2056F23}"/>
              </a:ext>
            </a:extLst>
          </p:cNvPr>
          <p:cNvPicPr>
            <a:picLocks noChangeAspect="1"/>
          </p:cNvPicPr>
          <p:nvPr/>
        </p:nvPicPr>
        <p:blipFill>
          <a:blip r:embed="rId3"/>
          <a:stretch>
            <a:fillRect/>
          </a:stretch>
        </p:blipFill>
        <p:spPr>
          <a:xfrm>
            <a:off x="5454370" y="3605356"/>
            <a:ext cx="3563816" cy="2672862"/>
          </a:xfrm>
          <a:prstGeom prst="rect">
            <a:avLst/>
          </a:prstGeom>
        </p:spPr>
      </p:pic>
      <p:pic>
        <p:nvPicPr>
          <p:cNvPr id="10" name="Picture 9" descr="State Archives logo&#10;&#10;Description automatically generated">
            <a:extLst>
              <a:ext uri="{FF2B5EF4-FFF2-40B4-BE49-F238E27FC236}">
                <a16:creationId xmlns:a16="http://schemas.microsoft.com/office/drawing/2014/main" id="{1052775B-1DDF-4B57-8CDF-842713662383}"/>
              </a:ext>
            </a:extLst>
          </p:cNvPr>
          <p:cNvPicPr>
            <a:picLocks noChangeAspect="1"/>
          </p:cNvPicPr>
          <p:nvPr/>
        </p:nvPicPr>
        <p:blipFill>
          <a:blip r:embed="rId4"/>
          <a:stretch>
            <a:fillRect/>
          </a:stretch>
        </p:blipFill>
        <p:spPr>
          <a:xfrm>
            <a:off x="8425216" y="0"/>
            <a:ext cx="3766784" cy="941696"/>
          </a:xfrm>
          <a:prstGeom prst="rect">
            <a:avLst/>
          </a:prstGeom>
        </p:spPr>
      </p:pic>
    </p:spTree>
    <p:extLst>
      <p:ext uri="{BB962C8B-B14F-4D97-AF65-F5344CB8AC3E}">
        <p14:creationId xmlns:p14="http://schemas.microsoft.com/office/powerpoint/2010/main" val="2272405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3"/>
          <p:cNvSpPr txBox="1">
            <a:spLocks noGrp="1"/>
          </p:cNvSpPr>
          <p:nvPr>
            <p:ph type="body" idx="1"/>
          </p:nvPr>
        </p:nvSpPr>
        <p:spPr>
          <a:xfrm>
            <a:off x="2366433" y="317501"/>
            <a:ext cx="8483600" cy="539751"/>
          </a:xfrm>
          <a:prstGeom prst="rect">
            <a:avLst/>
          </a:prstGeom>
          <a:noFill/>
          <a:ln>
            <a:noFill/>
          </a:ln>
        </p:spPr>
        <p:txBody>
          <a:bodyPr spcFirstLastPara="1" wrap="square" lIns="121900" tIns="60933" rIns="121900" bIns="60933" anchor="b" anchorCtr="0">
            <a:normAutofit/>
          </a:bodyPr>
          <a:lstStyle/>
          <a:p>
            <a:pPr marL="0" indent="0">
              <a:lnSpc>
                <a:spcPct val="70000"/>
              </a:lnSpc>
              <a:spcBef>
                <a:spcPts val="0"/>
              </a:spcBef>
              <a:buClr>
                <a:schemeClr val="lt2"/>
              </a:buClr>
              <a:buSzPts val="3000"/>
            </a:pPr>
            <a:r>
              <a:rPr lang="en-US" sz="2200" cap="small">
                <a:latin typeface="Century Schoolbook"/>
                <a:ea typeface="Century Schoolbook"/>
                <a:cs typeface="Century Schoolbook"/>
                <a:sym typeface="Century Schoolbook"/>
              </a:rPr>
              <a:t>MOVING IMAGE AND RECORDED SOUND COLLECTIONS</a:t>
            </a:r>
            <a:endParaRPr sz="2200" cap="small">
              <a:latin typeface="Century Schoolbook"/>
              <a:ea typeface="Century Schoolbook"/>
              <a:cs typeface="Century Schoolbook"/>
              <a:sym typeface="Century Schoolbook"/>
            </a:endParaRPr>
          </a:p>
        </p:txBody>
      </p:sp>
      <p:sp>
        <p:nvSpPr>
          <p:cNvPr id="48" name="Google Shape;48;p3"/>
          <p:cNvSpPr txBox="1">
            <a:spLocks noGrp="1"/>
          </p:cNvSpPr>
          <p:nvPr>
            <p:ph type="body" idx="1"/>
          </p:nvPr>
        </p:nvSpPr>
        <p:spPr>
          <a:xfrm>
            <a:off x="171533" y="1636361"/>
            <a:ext cx="11752800" cy="5252800"/>
          </a:xfrm>
          <a:prstGeom prst="rect">
            <a:avLst/>
          </a:prstGeom>
          <a:noFill/>
          <a:ln>
            <a:noFill/>
          </a:ln>
        </p:spPr>
        <p:txBody>
          <a:bodyPr spcFirstLastPara="1" wrap="square" lIns="121900" tIns="60933" rIns="121900" bIns="60933" anchor="t" anchorCtr="0">
            <a:noAutofit/>
          </a:bodyPr>
          <a:lstStyle/>
          <a:p>
            <a:pPr marL="365751" indent="-382684" algn="l">
              <a:lnSpc>
                <a:spcPct val="150000"/>
              </a:lnSpc>
              <a:spcBef>
                <a:spcPts val="0"/>
              </a:spcBef>
              <a:buClr>
                <a:schemeClr val="accent1"/>
              </a:buClr>
              <a:buSzPts val="2150"/>
              <a:buFont typeface="Century Schoolbook"/>
              <a:buChar char="•"/>
            </a:pPr>
            <a:r>
              <a:rPr lang="en-US" sz="2133" dirty="0">
                <a:latin typeface="Century Schoolbook"/>
                <a:ea typeface="Century Schoolbook"/>
                <a:cs typeface="Century Schoolbook"/>
                <a:sym typeface="Century Schoolbook"/>
              </a:rPr>
              <a:t>Collecting of Motion Pictures and Sound Recordings date to the establishment of NARA</a:t>
            </a:r>
            <a:endParaRPr sz="2133" dirty="0">
              <a:latin typeface="Century Schoolbook"/>
              <a:ea typeface="Century Schoolbook"/>
              <a:cs typeface="Century Schoolbook"/>
              <a:sym typeface="Century Schoolbook"/>
            </a:endParaRPr>
          </a:p>
          <a:p>
            <a:pPr marL="365751" indent="-382684" algn="l">
              <a:lnSpc>
                <a:spcPct val="150000"/>
              </a:lnSpc>
              <a:spcBef>
                <a:spcPts val="0"/>
              </a:spcBef>
              <a:buClr>
                <a:schemeClr val="accent1"/>
              </a:buClr>
              <a:buSzPts val="2150"/>
              <a:buFont typeface="Century Schoolbook"/>
              <a:buChar char="•"/>
            </a:pPr>
            <a:r>
              <a:rPr lang="en-US" sz="2133" dirty="0">
                <a:latin typeface="Century Schoolbook"/>
                <a:ea typeface="Century Schoolbook"/>
                <a:cs typeface="Century Schoolbook"/>
                <a:sym typeface="Century Schoolbook"/>
              </a:rPr>
              <a:t>Primarily holdings from Executive Branch federal agencies, Congress and the Courts</a:t>
            </a:r>
            <a:endParaRPr sz="2133" dirty="0">
              <a:latin typeface="Century Schoolbook"/>
              <a:ea typeface="Century Schoolbook"/>
              <a:cs typeface="Century Schoolbook"/>
              <a:sym typeface="Century Schoolbook"/>
            </a:endParaRPr>
          </a:p>
          <a:p>
            <a:pPr marL="365751" indent="-382684" algn="l">
              <a:lnSpc>
                <a:spcPct val="150000"/>
              </a:lnSpc>
              <a:spcBef>
                <a:spcPts val="0"/>
              </a:spcBef>
              <a:buClr>
                <a:schemeClr val="accent1"/>
              </a:buClr>
              <a:buSzPts val="2150"/>
              <a:buFont typeface="Century Schoolbook"/>
              <a:buChar char="•"/>
            </a:pPr>
            <a:r>
              <a:rPr lang="en-US" sz="2133" dirty="0">
                <a:latin typeface="Century Schoolbook"/>
                <a:ea typeface="Century Schoolbook"/>
                <a:cs typeface="Century Schoolbook"/>
                <a:sym typeface="Century Schoolbook"/>
              </a:rPr>
              <a:t>Large volume of Donated Materials Collections</a:t>
            </a:r>
            <a:endParaRPr sz="2133" dirty="0">
              <a:latin typeface="Century Schoolbook"/>
              <a:ea typeface="Century Schoolbook"/>
              <a:cs typeface="Century Schoolbook"/>
              <a:sym typeface="Century Schoolbook"/>
            </a:endParaRPr>
          </a:p>
          <a:p>
            <a:pPr marL="365751" indent="-382684" algn="l">
              <a:lnSpc>
                <a:spcPct val="150000"/>
              </a:lnSpc>
              <a:spcBef>
                <a:spcPts val="0"/>
              </a:spcBef>
              <a:buClr>
                <a:schemeClr val="accent1"/>
              </a:buClr>
              <a:buSzPts val="2150"/>
              <a:buFont typeface="Century Schoolbook"/>
              <a:buChar char="•"/>
            </a:pPr>
            <a:r>
              <a:rPr lang="en-US" sz="2133" dirty="0">
                <a:latin typeface="Century Schoolbook"/>
                <a:ea typeface="Century Schoolbook"/>
                <a:cs typeface="Century Schoolbook"/>
                <a:sym typeface="Century Schoolbook"/>
              </a:rPr>
              <a:t>520,400 reels of motion picture film </a:t>
            </a:r>
            <a:endParaRPr sz="2133" dirty="0">
              <a:latin typeface="Century Schoolbook"/>
              <a:ea typeface="Century Schoolbook"/>
              <a:cs typeface="Century Schoolbook"/>
              <a:sym typeface="Century Schoolbook"/>
            </a:endParaRPr>
          </a:p>
          <a:p>
            <a:pPr marL="365751" indent="-382684" algn="l">
              <a:lnSpc>
                <a:spcPct val="150000"/>
              </a:lnSpc>
              <a:spcBef>
                <a:spcPts val="0"/>
              </a:spcBef>
              <a:buClr>
                <a:schemeClr val="accent1"/>
              </a:buClr>
              <a:buSzPts val="2150"/>
              <a:buFont typeface="Century Schoolbook"/>
              <a:buChar char="•"/>
            </a:pPr>
            <a:r>
              <a:rPr lang="en-US" sz="2133" dirty="0">
                <a:latin typeface="Century Schoolbook"/>
                <a:ea typeface="Century Schoolbook"/>
                <a:cs typeface="Century Schoolbook"/>
                <a:sym typeface="Century Schoolbook"/>
              </a:rPr>
              <a:t>312,066 sound recordings</a:t>
            </a:r>
            <a:endParaRPr sz="2133" dirty="0">
              <a:latin typeface="Century Schoolbook"/>
              <a:ea typeface="Century Schoolbook"/>
              <a:cs typeface="Century Schoolbook"/>
              <a:sym typeface="Century Schoolbook"/>
            </a:endParaRPr>
          </a:p>
          <a:p>
            <a:pPr marL="365751" indent="-382684" algn="l">
              <a:lnSpc>
                <a:spcPct val="150000"/>
              </a:lnSpc>
              <a:spcBef>
                <a:spcPts val="0"/>
              </a:spcBef>
              <a:buClr>
                <a:schemeClr val="accent1"/>
              </a:buClr>
              <a:buSzPts val="2150"/>
              <a:buFont typeface="Century Schoolbook"/>
              <a:buChar char="•"/>
            </a:pPr>
            <a:r>
              <a:rPr lang="en-US" sz="2133" dirty="0">
                <a:latin typeface="Century Schoolbook"/>
                <a:ea typeface="Century Schoolbook"/>
                <a:cs typeface="Century Schoolbook"/>
                <a:sym typeface="Century Schoolbook"/>
              </a:rPr>
              <a:t>170,925 video recordings and rapidly growing</a:t>
            </a:r>
            <a:endParaRPr sz="2133" dirty="0">
              <a:latin typeface="Century Schoolbook"/>
              <a:ea typeface="Century Schoolbook"/>
              <a:cs typeface="Century Schoolbook"/>
              <a:sym typeface="Century Schoolbook"/>
            </a:endParaRPr>
          </a:p>
          <a:p>
            <a:pPr marL="365751" indent="-382684" algn="l">
              <a:lnSpc>
                <a:spcPct val="150000"/>
              </a:lnSpc>
              <a:spcBef>
                <a:spcPts val="0"/>
              </a:spcBef>
              <a:buClr>
                <a:schemeClr val="accent1"/>
              </a:buClr>
              <a:buSzPts val="2150"/>
              <a:buFont typeface="Century Schoolbook"/>
              <a:buChar char="•"/>
            </a:pPr>
            <a:r>
              <a:rPr lang="en-US" sz="2133" dirty="0">
                <a:latin typeface="Century Schoolbook"/>
                <a:ea typeface="Century Schoolbook"/>
                <a:cs typeface="Century Schoolbook"/>
                <a:sym typeface="Century Schoolbook"/>
              </a:rPr>
              <a:t>700+ TB Born digital/digitized holdings</a:t>
            </a:r>
            <a:endParaRPr sz="2133" dirty="0">
              <a:latin typeface="Century Schoolbook"/>
              <a:ea typeface="Century Schoolbook"/>
              <a:cs typeface="Century Schoolbook"/>
              <a:sym typeface="Century Schoolbook"/>
            </a:endParaRPr>
          </a:p>
          <a:p>
            <a:pPr marL="365751" indent="-382684" algn="l">
              <a:lnSpc>
                <a:spcPct val="150000"/>
              </a:lnSpc>
              <a:spcBef>
                <a:spcPts val="0"/>
              </a:spcBef>
              <a:buClr>
                <a:schemeClr val="accent1"/>
              </a:buClr>
              <a:buSzPts val="2150"/>
              <a:buFont typeface="Century Schoolbook"/>
              <a:buChar char="•"/>
            </a:pPr>
            <a:r>
              <a:rPr lang="en-US" sz="2133" dirty="0">
                <a:latin typeface="Century Schoolbook"/>
                <a:ea typeface="Century Schoolbook"/>
                <a:cs typeface="Century Schoolbook"/>
                <a:sym typeface="Century Schoolbook"/>
              </a:rPr>
              <a:t>Associated Textual Records</a:t>
            </a:r>
            <a:endParaRPr sz="2133" dirty="0">
              <a:latin typeface="Century Schoolbook"/>
              <a:ea typeface="Century Schoolbook"/>
              <a:cs typeface="Century Schoolbook"/>
              <a:sym typeface="Century Schoolbook"/>
            </a:endParaRPr>
          </a:p>
          <a:p>
            <a:pPr marL="853419" indent="0" algn="l">
              <a:spcBef>
                <a:spcPts val="800"/>
              </a:spcBef>
              <a:buSzPts val="2800"/>
            </a:pPr>
            <a:endParaRPr sz="2800" dirty="0">
              <a:latin typeface="Century Schoolbook"/>
              <a:ea typeface="Century Schoolbook"/>
              <a:cs typeface="Century Schoolbook"/>
              <a:sym typeface="Century Schoolbook"/>
            </a:endParaRPr>
          </a:p>
          <a:p>
            <a:pPr marL="365751" indent="0" algn="l">
              <a:spcBef>
                <a:spcPts val="800"/>
              </a:spcBef>
              <a:buSzPts val="2800"/>
            </a:pPr>
            <a:endParaRPr sz="2800" dirty="0">
              <a:latin typeface="Century Schoolbook"/>
              <a:ea typeface="Century Schoolbook"/>
              <a:cs typeface="Century Schoolbook"/>
              <a:sym typeface="Century Schoolbook"/>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DEF15-C8AC-4033-BDBA-C368231556C1}"/>
              </a:ext>
            </a:extLst>
          </p:cNvPr>
          <p:cNvSpPr>
            <a:spLocks noGrp="1"/>
          </p:cNvSpPr>
          <p:nvPr>
            <p:ph type="title"/>
          </p:nvPr>
        </p:nvSpPr>
        <p:spPr>
          <a:xfrm>
            <a:off x="8549640" y="1037229"/>
            <a:ext cx="3200400" cy="1978925"/>
          </a:xfrm>
        </p:spPr>
        <p:txBody>
          <a:bodyPr>
            <a:noAutofit/>
          </a:bodyPr>
          <a:lstStyle/>
          <a:p>
            <a:r>
              <a:rPr lang="en-US" sz="3900" b="1" dirty="0">
                <a:solidFill>
                  <a:schemeClr val="tx1"/>
                </a:solidFill>
                <a:latin typeface="+mj-lt"/>
              </a:rPr>
              <a:t>Reel-to-reel audio tape</a:t>
            </a:r>
            <a:br>
              <a:rPr lang="en-US" sz="1800" b="1" dirty="0">
                <a:solidFill>
                  <a:schemeClr val="tx1"/>
                </a:solidFill>
                <a:latin typeface="+mj-lt"/>
              </a:rPr>
            </a:br>
            <a:br>
              <a:rPr lang="en-US" sz="1800" b="1" dirty="0">
                <a:solidFill>
                  <a:schemeClr val="tx1"/>
                </a:solidFill>
                <a:latin typeface="+mj-lt"/>
              </a:rPr>
            </a:br>
            <a:br>
              <a:rPr lang="en-US" sz="1800" b="1" dirty="0">
                <a:solidFill>
                  <a:schemeClr val="tx1"/>
                </a:solidFill>
                <a:latin typeface="+mj-lt"/>
              </a:rPr>
            </a:br>
            <a:r>
              <a:rPr lang="en-US" sz="1800" dirty="0"/>
              <a:t>Oral History interview with Lou </a:t>
            </a:r>
            <a:r>
              <a:rPr lang="en-US" sz="1800" dirty="0" err="1"/>
              <a:t>Sesher</a:t>
            </a:r>
            <a:r>
              <a:rPr lang="en-US" sz="1800" dirty="0"/>
              <a:t> at the PFJH Meeting</a:t>
            </a:r>
          </a:p>
        </p:txBody>
      </p:sp>
      <p:pic>
        <p:nvPicPr>
          <p:cNvPr id="6" name="Picture Placeholder 5">
            <a:extLst>
              <a:ext uri="{FF2B5EF4-FFF2-40B4-BE49-F238E27FC236}">
                <a16:creationId xmlns:a16="http://schemas.microsoft.com/office/drawing/2014/main" id="{531E8B3F-8C42-43B2-87A3-C450F178A3AA}"/>
              </a:ext>
            </a:extLst>
          </p:cNvPr>
          <p:cNvPicPr>
            <a:picLocks noGrp="1" noChangeAspect="1"/>
          </p:cNvPicPr>
          <p:nvPr>
            <p:ph type="pic" idx="1"/>
          </p:nvPr>
        </p:nvPicPr>
        <p:blipFill>
          <a:blip r:embed="rId2"/>
          <a:srcRect/>
          <a:stretch/>
        </p:blipFill>
        <p:spPr>
          <a:xfrm>
            <a:off x="0" y="492370"/>
            <a:ext cx="8303740" cy="6205278"/>
          </a:xfrm>
        </p:spPr>
      </p:pic>
      <p:sp>
        <p:nvSpPr>
          <p:cNvPr id="4" name="Text Placeholder 3">
            <a:extLst>
              <a:ext uri="{FF2B5EF4-FFF2-40B4-BE49-F238E27FC236}">
                <a16:creationId xmlns:a16="http://schemas.microsoft.com/office/drawing/2014/main" id="{7AB694CF-64D0-4301-8D9A-C569CDF706B2}"/>
              </a:ext>
            </a:extLst>
          </p:cNvPr>
          <p:cNvSpPr>
            <a:spLocks noGrp="1"/>
          </p:cNvSpPr>
          <p:nvPr>
            <p:ph type="body" sz="half" idx="2"/>
          </p:nvPr>
        </p:nvSpPr>
        <p:spPr>
          <a:xfrm>
            <a:off x="8549640" y="3138985"/>
            <a:ext cx="3200400" cy="3558663"/>
          </a:xfrm>
        </p:spPr>
        <p:txBody>
          <a:bodyPr>
            <a:noAutofit/>
          </a:bodyPr>
          <a:lstStyle/>
          <a:p>
            <a:r>
              <a:rPr lang="en-US" sz="1600" dirty="0">
                <a:solidFill>
                  <a:schemeClr val="tx1"/>
                </a:solidFill>
                <a:latin typeface="+mj-lt"/>
              </a:rPr>
              <a:t>Oral History interview conducted by Dave Walton with interviewee Lou </a:t>
            </a:r>
            <a:r>
              <a:rPr lang="en-US" sz="1600" dirty="0" err="1">
                <a:solidFill>
                  <a:schemeClr val="tx1"/>
                </a:solidFill>
                <a:latin typeface="+mj-lt"/>
              </a:rPr>
              <a:t>Sesher</a:t>
            </a:r>
            <a:r>
              <a:rPr lang="en-US" sz="1600" dirty="0">
                <a:solidFill>
                  <a:schemeClr val="tx1"/>
                </a:solidFill>
                <a:latin typeface="+mj-lt"/>
              </a:rPr>
              <a:t> on April 28-29, 1967</a:t>
            </a:r>
          </a:p>
          <a:p>
            <a:endParaRPr lang="en-US" sz="1600" dirty="0">
              <a:solidFill>
                <a:schemeClr val="tx1"/>
              </a:solidFill>
              <a:latin typeface="+mj-lt"/>
            </a:endParaRPr>
          </a:p>
          <a:p>
            <a:r>
              <a:rPr lang="en-US" sz="1600" dirty="0">
                <a:solidFill>
                  <a:schemeClr val="tx1"/>
                </a:solidFill>
                <a:latin typeface="+mj-lt"/>
              </a:rPr>
              <a:t>Side 1: Tape speed starts at 7.5 IPS and changes to 3.75 IPS </a:t>
            </a:r>
          </a:p>
          <a:p>
            <a:r>
              <a:rPr lang="en-US" sz="1600" dirty="0">
                <a:solidFill>
                  <a:schemeClr val="tx1"/>
                </a:solidFill>
                <a:latin typeface="+mj-lt"/>
              </a:rPr>
              <a:t>Side 2: Tape speed is recorded at 3.75 IPS</a:t>
            </a:r>
          </a:p>
          <a:p>
            <a:r>
              <a:rPr lang="en-US" sz="1600" dirty="0">
                <a:solidFill>
                  <a:schemeClr val="tx1"/>
                </a:solidFill>
                <a:latin typeface="+mj-lt"/>
              </a:rPr>
              <a:t>Dates, Content, and Speed of tape are specified</a:t>
            </a:r>
          </a:p>
          <a:p>
            <a:r>
              <a:rPr lang="en-US" sz="1600" dirty="0">
                <a:solidFill>
                  <a:schemeClr val="tx1"/>
                </a:solidFill>
                <a:latin typeface="+mj-lt"/>
              </a:rPr>
              <a:t>“1 Dub”  </a:t>
            </a:r>
          </a:p>
        </p:txBody>
      </p:sp>
      <p:pic>
        <p:nvPicPr>
          <p:cNvPr id="8" name="Picture 7" descr="A picture containing knife&#10;&#10;Description automatically generated">
            <a:extLst>
              <a:ext uri="{FF2B5EF4-FFF2-40B4-BE49-F238E27FC236}">
                <a16:creationId xmlns:a16="http://schemas.microsoft.com/office/drawing/2014/main" id="{07E645FF-83F4-4652-B215-1EA58C6E1247}"/>
              </a:ext>
            </a:extLst>
          </p:cNvPr>
          <p:cNvPicPr>
            <a:picLocks noChangeAspect="1"/>
          </p:cNvPicPr>
          <p:nvPr/>
        </p:nvPicPr>
        <p:blipFill>
          <a:blip r:embed="rId3"/>
          <a:stretch>
            <a:fillRect/>
          </a:stretch>
        </p:blipFill>
        <p:spPr>
          <a:xfrm>
            <a:off x="10220581" y="-3906"/>
            <a:ext cx="1971419" cy="492855"/>
          </a:xfrm>
          <a:prstGeom prst="rect">
            <a:avLst/>
          </a:prstGeom>
        </p:spPr>
      </p:pic>
    </p:spTree>
    <p:extLst>
      <p:ext uri="{BB962C8B-B14F-4D97-AF65-F5344CB8AC3E}">
        <p14:creationId xmlns:p14="http://schemas.microsoft.com/office/powerpoint/2010/main" val="5098239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24B3A-D42E-4A67-ACD0-F1B009CF9630}"/>
              </a:ext>
            </a:extLst>
          </p:cNvPr>
          <p:cNvSpPr>
            <a:spLocks noGrp="1"/>
          </p:cNvSpPr>
          <p:nvPr>
            <p:ph type="title"/>
          </p:nvPr>
        </p:nvSpPr>
        <p:spPr>
          <a:xfrm>
            <a:off x="1069848" y="471380"/>
            <a:ext cx="10058400" cy="1609344"/>
          </a:xfrm>
        </p:spPr>
        <p:txBody>
          <a:bodyPr/>
          <a:lstStyle/>
          <a:p>
            <a:r>
              <a:rPr lang="en-US" dirty="0"/>
              <a:t>Audio cassette tapes</a:t>
            </a:r>
          </a:p>
        </p:txBody>
      </p:sp>
      <p:sp>
        <p:nvSpPr>
          <p:cNvPr id="3" name="Text Placeholder 2">
            <a:extLst>
              <a:ext uri="{FF2B5EF4-FFF2-40B4-BE49-F238E27FC236}">
                <a16:creationId xmlns:a16="http://schemas.microsoft.com/office/drawing/2014/main" id="{B73439FC-4712-4EFF-934A-E9EF5FD740DF}"/>
              </a:ext>
            </a:extLst>
          </p:cNvPr>
          <p:cNvSpPr>
            <a:spLocks noGrp="1"/>
          </p:cNvSpPr>
          <p:nvPr>
            <p:ph type="body" idx="1"/>
          </p:nvPr>
        </p:nvSpPr>
        <p:spPr>
          <a:xfrm>
            <a:off x="1063752" y="1718431"/>
            <a:ext cx="5186924" cy="884701"/>
          </a:xfrm>
        </p:spPr>
        <p:txBody>
          <a:bodyPr>
            <a:normAutofit fontScale="92500" lnSpcReduction="10000"/>
          </a:bodyPr>
          <a:lstStyle/>
          <a:p>
            <a:r>
              <a:rPr lang="en-US" b="0" dirty="0">
                <a:solidFill>
                  <a:schemeClr val="tx1"/>
                </a:solidFill>
                <a:latin typeface="+mj-lt"/>
              </a:rPr>
              <a:t>Bicentennial Speeches at Independence Hall Side 1 : Milton </a:t>
            </a:r>
            <a:r>
              <a:rPr lang="en-US" b="0" dirty="0" err="1">
                <a:solidFill>
                  <a:schemeClr val="tx1"/>
                </a:solidFill>
                <a:latin typeface="+mj-lt"/>
              </a:rPr>
              <a:t>Shapp’s</a:t>
            </a:r>
            <a:r>
              <a:rPr lang="en-US" b="0" dirty="0">
                <a:solidFill>
                  <a:schemeClr val="tx1"/>
                </a:solidFill>
                <a:latin typeface="+mj-lt"/>
              </a:rPr>
              <a:t> copy</a:t>
            </a:r>
          </a:p>
        </p:txBody>
      </p:sp>
      <p:pic>
        <p:nvPicPr>
          <p:cNvPr id="10" name="Content Placeholder 9" descr="A picture containing electronics, tape, camera&#10;&#10;Description automatically generated">
            <a:extLst>
              <a:ext uri="{FF2B5EF4-FFF2-40B4-BE49-F238E27FC236}">
                <a16:creationId xmlns:a16="http://schemas.microsoft.com/office/drawing/2014/main" id="{DEE8CF70-5C3F-44C1-8373-66DFFCD07D93}"/>
              </a:ext>
            </a:extLst>
          </p:cNvPr>
          <p:cNvPicPr>
            <a:picLocks noGrp="1" noChangeAspect="1"/>
          </p:cNvPicPr>
          <p:nvPr>
            <p:ph sz="half" idx="2"/>
          </p:nvPr>
        </p:nvPicPr>
        <p:blipFill>
          <a:blip r:embed="rId2"/>
          <a:stretch>
            <a:fillRect/>
          </a:stretch>
        </p:blipFill>
        <p:spPr>
          <a:xfrm>
            <a:off x="1069975" y="2873376"/>
            <a:ext cx="4754563" cy="3032123"/>
          </a:xfrm>
        </p:spPr>
      </p:pic>
      <p:sp>
        <p:nvSpPr>
          <p:cNvPr id="5" name="Text Placeholder 4">
            <a:extLst>
              <a:ext uri="{FF2B5EF4-FFF2-40B4-BE49-F238E27FC236}">
                <a16:creationId xmlns:a16="http://schemas.microsoft.com/office/drawing/2014/main" id="{2E2AE26F-2671-4558-95E2-A269308AA7D5}"/>
              </a:ext>
            </a:extLst>
          </p:cNvPr>
          <p:cNvSpPr>
            <a:spLocks noGrp="1"/>
          </p:cNvSpPr>
          <p:nvPr>
            <p:ph type="body" sz="quarter" idx="3"/>
          </p:nvPr>
        </p:nvSpPr>
        <p:spPr>
          <a:xfrm>
            <a:off x="6364224" y="1385780"/>
            <a:ext cx="4754880" cy="1457239"/>
          </a:xfrm>
        </p:spPr>
        <p:txBody>
          <a:bodyPr>
            <a:normAutofit fontScale="92500" lnSpcReduction="10000"/>
          </a:bodyPr>
          <a:lstStyle/>
          <a:p>
            <a:r>
              <a:rPr lang="en-US" sz="1600" b="0" dirty="0">
                <a:solidFill>
                  <a:schemeClr val="tx1"/>
                </a:solidFill>
                <a:latin typeface="+mj-lt"/>
              </a:rPr>
              <a:t>  </a:t>
            </a:r>
          </a:p>
          <a:p>
            <a:r>
              <a:rPr lang="en-US" sz="1800" b="0" dirty="0">
                <a:solidFill>
                  <a:schemeClr val="tx1"/>
                </a:solidFill>
                <a:latin typeface="+mj-lt"/>
              </a:rPr>
              <a:t>Oral history interview: Corinne Krause's interview with former Governor Milton </a:t>
            </a:r>
            <a:r>
              <a:rPr lang="en-US" sz="1800" b="0" dirty="0" err="1">
                <a:solidFill>
                  <a:schemeClr val="tx1"/>
                </a:solidFill>
                <a:latin typeface="+mj-lt"/>
              </a:rPr>
              <a:t>Shapp</a:t>
            </a:r>
            <a:r>
              <a:rPr lang="en-US" sz="1800" b="0" dirty="0">
                <a:solidFill>
                  <a:schemeClr val="tx1"/>
                </a:solidFill>
                <a:latin typeface="+mj-lt"/>
              </a:rPr>
              <a:t> on February 12, 1979   </a:t>
            </a:r>
          </a:p>
          <a:p>
            <a:r>
              <a:rPr lang="en-US" sz="1800" b="0" dirty="0">
                <a:solidFill>
                  <a:schemeClr val="tx1"/>
                </a:solidFill>
                <a:latin typeface="+mj-lt"/>
              </a:rPr>
              <a:t>(Milton </a:t>
            </a:r>
            <a:r>
              <a:rPr lang="en-US" sz="1800" b="0" dirty="0" err="1">
                <a:solidFill>
                  <a:schemeClr val="tx1"/>
                </a:solidFill>
                <a:latin typeface="+mj-lt"/>
              </a:rPr>
              <a:t>Shapp’s</a:t>
            </a:r>
            <a:r>
              <a:rPr lang="en-US" sz="1800" b="0" dirty="0">
                <a:solidFill>
                  <a:schemeClr val="tx1"/>
                </a:solidFill>
                <a:latin typeface="+mj-lt"/>
              </a:rPr>
              <a:t> copy of the interview)</a:t>
            </a:r>
          </a:p>
        </p:txBody>
      </p:sp>
      <p:pic>
        <p:nvPicPr>
          <p:cNvPr id="12" name="Content Placeholder 11" descr="A close up of electronics&#10;&#10;Description automatically generated">
            <a:extLst>
              <a:ext uri="{FF2B5EF4-FFF2-40B4-BE49-F238E27FC236}">
                <a16:creationId xmlns:a16="http://schemas.microsoft.com/office/drawing/2014/main" id="{1B1D78F3-08FB-4BDE-8FF3-2507D7831459}"/>
              </a:ext>
            </a:extLst>
          </p:cNvPr>
          <p:cNvPicPr>
            <a:picLocks noGrp="1" noChangeAspect="1"/>
          </p:cNvPicPr>
          <p:nvPr>
            <p:ph sz="quarter" idx="4"/>
          </p:nvPr>
        </p:nvPicPr>
        <p:blipFill>
          <a:blip r:embed="rId3"/>
          <a:stretch>
            <a:fillRect/>
          </a:stretch>
        </p:blipFill>
        <p:spPr>
          <a:xfrm>
            <a:off x="6364288" y="2843019"/>
            <a:ext cx="4754562" cy="3092837"/>
          </a:xfrm>
        </p:spPr>
      </p:pic>
      <p:pic>
        <p:nvPicPr>
          <p:cNvPr id="14" name="Picture 13" descr="state archives logo&#10;&#10;Description automatically generated">
            <a:extLst>
              <a:ext uri="{FF2B5EF4-FFF2-40B4-BE49-F238E27FC236}">
                <a16:creationId xmlns:a16="http://schemas.microsoft.com/office/drawing/2014/main" id="{91EFF69F-CDA5-4912-820E-2FBCB0225BAB}"/>
              </a:ext>
            </a:extLst>
          </p:cNvPr>
          <p:cNvPicPr>
            <a:picLocks noChangeAspect="1"/>
          </p:cNvPicPr>
          <p:nvPr/>
        </p:nvPicPr>
        <p:blipFill>
          <a:blip r:embed="rId4"/>
          <a:stretch>
            <a:fillRect/>
          </a:stretch>
        </p:blipFill>
        <p:spPr>
          <a:xfrm>
            <a:off x="8534400" y="15232"/>
            <a:ext cx="3657600" cy="914400"/>
          </a:xfrm>
          <a:prstGeom prst="rect">
            <a:avLst/>
          </a:prstGeom>
        </p:spPr>
      </p:pic>
    </p:spTree>
    <p:extLst>
      <p:ext uri="{BB962C8B-B14F-4D97-AF65-F5344CB8AC3E}">
        <p14:creationId xmlns:p14="http://schemas.microsoft.com/office/powerpoint/2010/main" val="8638154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BF620-7BB8-4035-AEE1-09A86D7BB112}"/>
              </a:ext>
            </a:extLst>
          </p:cNvPr>
          <p:cNvSpPr>
            <a:spLocks noGrp="1"/>
          </p:cNvSpPr>
          <p:nvPr>
            <p:ph type="title"/>
          </p:nvPr>
        </p:nvSpPr>
        <p:spPr>
          <a:xfrm>
            <a:off x="1069848" y="238539"/>
            <a:ext cx="10058400" cy="1855437"/>
          </a:xfrm>
        </p:spPr>
        <p:txBody>
          <a:bodyPr>
            <a:normAutofit/>
          </a:bodyPr>
          <a:lstStyle/>
          <a:p>
            <a:pPr algn="ctr"/>
            <a:r>
              <a:rPr lang="en-US" sz="4400" dirty="0"/>
              <a:t>Vinyl records, LP’s, phonographs</a:t>
            </a:r>
          </a:p>
        </p:txBody>
      </p:sp>
      <p:pic>
        <p:nvPicPr>
          <p:cNvPr id="6" name="Content Placeholder 5" descr="A picture containing device, gong&#10;&#10;Description automatically generated">
            <a:extLst>
              <a:ext uri="{FF2B5EF4-FFF2-40B4-BE49-F238E27FC236}">
                <a16:creationId xmlns:a16="http://schemas.microsoft.com/office/drawing/2014/main" id="{31CEA9BC-B34B-455D-A8B9-A249B1F9657C}"/>
              </a:ext>
            </a:extLst>
          </p:cNvPr>
          <p:cNvPicPr>
            <a:picLocks noGrp="1" noChangeAspect="1"/>
          </p:cNvPicPr>
          <p:nvPr>
            <p:ph sz="half" idx="1"/>
          </p:nvPr>
        </p:nvPicPr>
        <p:blipFill>
          <a:blip r:embed="rId2"/>
          <a:stretch>
            <a:fillRect/>
          </a:stretch>
        </p:blipFill>
        <p:spPr>
          <a:xfrm>
            <a:off x="1458119" y="1820069"/>
            <a:ext cx="4352131" cy="4352131"/>
          </a:xfrm>
        </p:spPr>
      </p:pic>
      <p:pic>
        <p:nvPicPr>
          <p:cNvPr id="8" name="Content Placeholder 7" descr="A picture containing sitting, device&#10;&#10;Description automatically generated">
            <a:extLst>
              <a:ext uri="{FF2B5EF4-FFF2-40B4-BE49-F238E27FC236}">
                <a16:creationId xmlns:a16="http://schemas.microsoft.com/office/drawing/2014/main" id="{04AC0134-7443-482C-A595-AB0E483C27BC}"/>
              </a:ext>
            </a:extLst>
          </p:cNvPr>
          <p:cNvPicPr>
            <a:picLocks noGrp="1" noChangeAspect="1"/>
          </p:cNvPicPr>
          <p:nvPr>
            <p:ph sz="half" idx="2"/>
          </p:nvPr>
        </p:nvPicPr>
        <p:blipFill>
          <a:blip r:embed="rId3"/>
          <a:stretch>
            <a:fillRect/>
          </a:stretch>
        </p:blipFill>
        <p:spPr>
          <a:xfrm>
            <a:off x="5810250" y="1820068"/>
            <a:ext cx="4352131" cy="4352131"/>
          </a:xfrm>
        </p:spPr>
      </p:pic>
      <p:pic>
        <p:nvPicPr>
          <p:cNvPr id="10" name="Picture 9">
            <a:extLst>
              <a:ext uri="{FF2B5EF4-FFF2-40B4-BE49-F238E27FC236}">
                <a16:creationId xmlns:a16="http://schemas.microsoft.com/office/drawing/2014/main" id="{DE252BE9-5FF0-4CCA-8446-6CA75312D34B}"/>
              </a:ext>
            </a:extLst>
          </p:cNvPr>
          <p:cNvPicPr>
            <a:picLocks noChangeAspect="1"/>
          </p:cNvPicPr>
          <p:nvPr/>
        </p:nvPicPr>
        <p:blipFill>
          <a:blip r:embed="rId4"/>
          <a:stretch>
            <a:fillRect/>
          </a:stretch>
        </p:blipFill>
        <p:spPr>
          <a:xfrm>
            <a:off x="9448796" y="0"/>
            <a:ext cx="2743204" cy="685801"/>
          </a:xfrm>
          <a:prstGeom prst="rect">
            <a:avLst/>
          </a:prstGeom>
        </p:spPr>
      </p:pic>
    </p:spTree>
    <p:extLst>
      <p:ext uri="{BB962C8B-B14F-4D97-AF65-F5344CB8AC3E}">
        <p14:creationId xmlns:p14="http://schemas.microsoft.com/office/powerpoint/2010/main" val="2532317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4530E-DCC3-4754-904D-AEA8799C7A78}"/>
              </a:ext>
            </a:extLst>
          </p:cNvPr>
          <p:cNvSpPr>
            <a:spLocks noGrp="1"/>
          </p:cNvSpPr>
          <p:nvPr>
            <p:ph type="title"/>
          </p:nvPr>
        </p:nvSpPr>
        <p:spPr>
          <a:xfrm>
            <a:off x="8549640" y="685800"/>
            <a:ext cx="3200400" cy="2242930"/>
          </a:xfrm>
        </p:spPr>
        <p:txBody>
          <a:bodyPr/>
          <a:lstStyle/>
          <a:p>
            <a:r>
              <a:rPr lang="en-US" dirty="0"/>
              <a:t>Record Group 13.204</a:t>
            </a:r>
          </a:p>
        </p:txBody>
      </p:sp>
      <p:pic>
        <p:nvPicPr>
          <p:cNvPr id="6" name="Picture Placeholder 5">
            <a:extLst>
              <a:ext uri="{FF2B5EF4-FFF2-40B4-BE49-F238E27FC236}">
                <a16:creationId xmlns:a16="http://schemas.microsoft.com/office/drawing/2014/main" id="{CA8FDBB8-F57B-4350-80B2-1B18D0603F08}"/>
              </a:ext>
            </a:extLst>
          </p:cNvPr>
          <p:cNvPicPr>
            <a:picLocks noGrp="1" noChangeAspect="1"/>
          </p:cNvPicPr>
          <p:nvPr>
            <p:ph type="pic" idx="1"/>
          </p:nvPr>
        </p:nvPicPr>
        <p:blipFill>
          <a:blip r:embed="rId2"/>
          <a:srcRect t="8708" b="8708"/>
          <a:stretch>
            <a:fillRect/>
          </a:stretch>
        </p:blipFill>
        <p:spPr/>
      </p:pic>
      <p:sp>
        <p:nvSpPr>
          <p:cNvPr id="4" name="Text Placeholder 3">
            <a:extLst>
              <a:ext uri="{FF2B5EF4-FFF2-40B4-BE49-F238E27FC236}">
                <a16:creationId xmlns:a16="http://schemas.microsoft.com/office/drawing/2014/main" id="{C4DFD98F-02C2-454C-A7DE-1F3D5264AF5F}"/>
              </a:ext>
            </a:extLst>
          </p:cNvPr>
          <p:cNvSpPr>
            <a:spLocks noGrp="1"/>
          </p:cNvSpPr>
          <p:nvPr>
            <p:ph type="body" sz="half" idx="2"/>
          </p:nvPr>
        </p:nvSpPr>
        <p:spPr>
          <a:xfrm>
            <a:off x="8549640" y="3048000"/>
            <a:ext cx="3337560" cy="3124200"/>
          </a:xfrm>
        </p:spPr>
        <p:txBody>
          <a:bodyPr>
            <a:normAutofit/>
          </a:bodyPr>
          <a:lstStyle/>
          <a:p>
            <a:r>
              <a:rPr lang="en-US" sz="2400" dirty="0">
                <a:solidFill>
                  <a:schemeClr val="tx1"/>
                </a:solidFill>
                <a:effectLst/>
                <a:latin typeface="+mj-lt"/>
                <a:ea typeface="Calibri" panose="020F0502020204030204" pitchFamily="34" charset="0"/>
                <a:cs typeface="Times New Roman" panose="02020603050405020304" pitchFamily="18" charset="0"/>
              </a:rPr>
              <a:t>Pennsylvania Historical and Museum Commission’s Division of Pennsylvania Folklore, Audio Records, </a:t>
            </a:r>
          </a:p>
          <a:p>
            <a:r>
              <a:rPr lang="en-US" sz="2400" dirty="0">
                <a:solidFill>
                  <a:schemeClr val="tx1"/>
                </a:solidFill>
                <a:effectLst/>
                <a:latin typeface="+mj-lt"/>
                <a:ea typeface="Calibri" panose="020F0502020204030204" pitchFamily="34" charset="0"/>
                <a:cs typeface="Times New Roman" panose="02020603050405020304" pitchFamily="18" charset="0"/>
              </a:rPr>
              <a:t>1946-1950</a:t>
            </a:r>
            <a:endParaRPr lang="en-US" sz="1800" dirty="0">
              <a:solidFill>
                <a:schemeClr val="tx1"/>
              </a:solidFill>
              <a:latin typeface="+mj-lt"/>
            </a:endParaRPr>
          </a:p>
        </p:txBody>
      </p:sp>
      <p:pic>
        <p:nvPicPr>
          <p:cNvPr id="8" name="Picture 7">
            <a:extLst>
              <a:ext uri="{FF2B5EF4-FFF2-40B4-BE49-F238E27FC236}">
                <a16:creationId xmlns:a16="http://schemas.microsoft.com/office/drawing/2014/main" id="{DA9F1E16-7DA8-4CDC-A621-A9DC3B47FA6B}"/>
              </a:ext>
            </a:extLst>
          </p:cNvPr>
          <p:cNvPicPr>
            <a:picLocks noChangeAspect="1"/>
          </p:cNvPicPr>
          <p:nvPr/>
        </p:nvPicPr>
        <p:blipFill>
          <a:blip r:embed="rId3"/>
          <a:stretch>
            <a:fillRect/>
          </a:stretch>
        </p:blipFill>
        <p:spPr>
          <a:xfrm>
            <a:off x="9806609" y="0"/>
            <a:ext cx="2400630" cy="600157"/>
          </a:xfrm>
          <a:prstGeom prst="rect">
            <a:avLst/>
          </a:prstGeom>
        </p:spPr>
      </p:pic>
    </p:spTree>
    <p:extLst>
      <p:ext uri="{BB962C8B-B14F-4D97-AF65-F5344CB8AC3E}">
        <p14:creationId xmlns:p14="http://schemas.microsoft.com/office/powerpoint/2010/main" val="23368467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237A3-67A5-4B76-9FD3-AC690483FAB8}"/>
              </a:ext>
            </a:extLst>
          </p:cNvPr>
          <p:cNvSpPr>
            <a:spLocks noGrp="1"/>
          </p:cNvSpPr>
          <p:nvPr>
            <p:ph type="title"/>
          </p:nvPr>
        </p:nvSpPr>
        <p:spPr/>
        <p:txBody>
          <a:bodyPr/>
          <a:lstStyle/>
          <a:p>
            <a:r>
              <a:rPr lang="en-US" dirty="0"/>
              <a:t>“</a:t>
            </a:r>
            <a:r>
              <a:rPr lang="en-US" dirty="0" err="1"/>
              <a:t>Jorlai</a:t>
            </a:r>
            <a:r>
              <a:rPr lang="en-US" dirty="0"/>
              <a:t>” Record Player</a:t>
            </a:r>
          </a:p>
        </p:txBody>
      </p:sp>
      <p:pic>
        <p:nvPicPr>
          <p:cNvPr id="6" name="Picture Placeholder 5">
            <a:extLst>
              <a:ext uri="{FF2B5EF4-FFF2-40B4-BE49-F238E27FC236}">
                <a16:creationId xmlns:a16="http://schemas.microsoft.com/office/drawing/2014/main" id="{67F65E96-C602-41AD-9CF1-E49ECFD16506}"/>
              </a:ext>
            </a:extLst>
          </p:cNvPr>
          <p:cNvPicPr>
            <a:picLocks noGrp="1" noChangeAspect="1"/>
          </p:cNvPicPr>
          <p:nvPr>
            <p:ph type="pic" idx="1"/>
          </p:nvPr>
        </p:nvPicPr>
        <p:blipFill>
          <a:blip r:embed="rId2"/>
          <a:srcRect l="19031" r="19031"/>
          <a:stretch>
            <a:fillRect/>
          </a:stretch>
        </p:blipFill>
        <p:spPr>
          <a:xfrm rot="5400000">
            <a:off x="722313" y="-722313"/>
            <a:ext cx="6858000" cy="8304213"/>
          </a:xfrm>
        </p:spPr>
      </p:pic>
      <p:sp>
        <p:nvSpPr>
          <p:cNvPr id="4" name="Text Placeholder 3">
            <a:extLst>
              <a:ext uri="{FF2B5EF4-FFF2-40B4-BE49-F238E27FC236}">
                <a16:creationId xmlns:a16="http://schemas.microsoft.com/office/drawing/2014/main" id="{93F55295-A1AA-4BE9-8FB7-9DC85CA67E29}"/>
              </a:ext>
            </a:extLst>
          </p:cNvPr>
          <p:cNvSpPr>
            <a:spLocks noGrp="1"/>
          </p:cNvSpPr>
          <p:nvPr>
            <p:ph type="body" sz="half" idx="2"/>
          </p:nvPr>
        </p:nvSpPr>
        <p:spPr>
          <a:xfrm>
            <a:off x="8549640" y="2544416"/>
            <a:ext cx="3200400" cy="3170583"/>
          </a:xfrm>
        </p:spPr>
        <p:txBody>
          <a:bodyPr>
            <a:normAutofit/>
          </a:bodyPr>
          <a:lstStyle/>
          <a:p>
            <a:r>
              <a:rPr lang="en-US" sz="1800" dirty="0">
                <a:solidFill>
                  <a:schemeClr val="tx1"/>
                </a:solidFill>
                <a:latin typeface="+mj-lt"/>
              </a:rPr>
              <a:t>Used for playback and digitizing at the Archives</a:t>
            </a:r>
          </a:p>
          <a:p>
            <a:r>
              <a:rPr lang="en-US" sz="1800" dirty="0">
                <a:solidFill>
                  <a:schemeClr val="tx1"/>
                </a:solidFill>
                <a:latin typeface="+mj-lt"/>
              </a:rPr>
              <a:t>Uses a USB cable to connect to the computer for the audio connection</a:t>
            </a:r>
          </a:p>
          <a:p>
            <a:r>
              <a:rPr lang="en-US" sz="1800" dirty="0">
                <a:solidFill>
                  <a:schemeClr val="tx1"/>
                </a:solidFill>
                <a:latin typeface="+mj-lt"/>
              </a:rPr>
              <a:t>P</a:t>
            </a:r>
            <a:r>
              <a:rPr lang="en-US" sz="1800" b="0" i="0" dirty="0">
                <a:solidFill>
                  <a:schemeClr val="tx1"/>
                </a:solidFill>
                <a:effectLst/>
                <a:latin typeface="+mj-lt"/>
              </a:rPr>
              <a:t>lays 33 ⅓, 45 and 78 RPM records</a:t>
            </a:r>
          </a:p>
          <a:p>
            <a:r>
              <a:rPr lang="en-US" sz="1800" dirty="0">
                <a:solidFill>
                  <a:schemeClr val="tx1"/>
                </a:solidFill>
                <a:latin typeface="+mj-lt"/>
              </a:rPr>
              <a:t>Has a built-in Bluetooth receiver</a:t>
            </a:r>
          </a:p>
        </p:txBody>
      </p:sp>
      <p:pic>
        <p:nvPicPr>
          <p:cNvPr id="8" name="Picture 7" descr="A picture containing knife&#10;&#10;Description automatically generated">
            <a:extLst>
              <a:ext uri="{FF2B5EF4-FFF2-40B4-BE49-F238E27FC236}">
                <a16:creationId xmlns:a16="http://schemas.microsoft.com/office/drawing/2014/main" id="{715DDAD6-B38F-4D67-AA46-7144FC31C165}"/>
              </a:ext>
            </a:extLst>
          </p:cNvPr>
          <p:cNvPicPr>
            <a:picLocks noChangeAspect="1"/>
          </p:cNvPicPr>
          <p:nvPr/>
        </p:nvPicPr>
        <p:blipFill>
          <a:blip r:embed="rId3"/>
          <a:stretch>
            <a:fillRect/>
          </a:stretch>
        </p:blipFill>
        <p:spPr>
          <a:xfrm>
            <a:off x="8322364" y="-1"/>
            <a:ext cx="3869636" cy="967409"/>
          </a:xfrm>
          <a:prstGeom prst="rect">
            <a:avLst/>
          </a:prstGeom>
        </p:spPr>
      </p:pic>
    </p:spTree>
    <p:extLst>
      <p:ext uri="{BB962C8B-B14F-4D97-AF65-F5344CB8AC3E}">
        <p14:creationId xmlns:p14="http://schemas.microsoft.com/office/powerpoint/2010/main" val="1737825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E3CA81-2120-4487-AB26-38C6ACDF50AE}"/>
              </a:ext>
            </a:extLst>
          </p:cNvPr>
          <p:cNvSpPr>
            <a:spLocks noGrp="1"/>
          </p:cNvSpPr>
          <p:nvPr>
            <p:ph type="title"/>
          </p:nvPr>
        </p:nvSpPr>
        <p:spPr>
          <a:xfrm>
            <a:off x="1069848" y="291548"/>
            <a:ext cx="10058400" cy="1802428"/>
          </a:xfrm>
        </p:spPr>
        <p:txBody>
          <a:bodyPr>
            <a:normAutofit/>
          </a:bodyPr>
          <a:lstStyle/>
          <a:p>
            <a:r>
              <a:rPr lang="en-US" sz="4000" dirty="0">
                <a:effectLst/>
                <a:ea typeface="Calibri" panose="020F0502020204030204" pitchFamily="34" charset="0"/>
              </a:rPr>
              <a:t>Tascam CD-A580 + </a:t>
            </a:r>
            <a:r>
              <a:rPr lang="en-US" sz="4000" dirty="0" err="1">
                <a:effectLst/>
                <a:ea typeface="Calibri" panose="020F0502020204030204" pitchFamily="34" charset="0"/>
              </a:rPr>
              <a:t>Focusrite</a:t>
            </a:r>
            <a:r>
              <a:rPr lang="en-US" sz="4000" dirty="0">
                <a:effectLst/>
                <a:ea typeface="Calibri" panose="020F0502020204030204" pitchFamily="34" charset="0"/>
              </a:rPr>
              <a:t> + cable </a:t>
            </a:r>
            <a:endParaRPr lang="en-US" sz="8800" dirty="0"/>
          </a:p>
        </p:txBody>
      </p:sp>
      <p:pic>
        <p:nvPicPr>
          <p:cNvPr id="11" name="Content Placeholder 10" descr="A close up of a stereo&#10;&#10;Description automatically generated">
            <a:extLst>
              <a:ext uri="{FF2B5EF4-FFF2-40B4-BE49-F238E27FC236}">
                <a16:creationId xmlns:a16="http://schemas.microsoft.com/office/drawing/2014/main" id="{AE3D75F4-29CA-49F4-B11B-7B1F12ECEB54}"/>
              </a:ext>
            </a:extLst>
          </p:cNvPr>
          <p:cNvPicPr>
            <a:picLocks noGrp="1" noChangeAspect="1"/>
          </p:cNvPicPr>
          <p:nvPr>
            <p:ph sz="half" idx="1"/>
          </p:nvPr>
        </p:nvPicPr>
        <p:blipFill>
          <a:blip r:embed="rId2"/>
          <a:stretch>
            <a:fillRect/>
          </a:stretch>
        </p:blipFill>
        <p:spPr>
          <a:xfrm>
            <a:off x="1069848" y="4764025"/>
            <a:ext cx="4754563" cy="16990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Content Placeholder 14" descr="A picture containing indoor, table, sitting, desk&#10;&#10;Description automatically generated">
            <a:extLst>
              <a:ext uri="{FF2B5EF4-FFF2-40B4-BE49-F238E27FC236}">
                <a16:creationId xmlns:a16="http://schemas.microsoft.com/office/drawing/2014/main" id="{006F24AB-C9B8-482E-A6B1-9C5CB74983AD}"/>
              </a:ext>
            </a:extLst>
          </p:cNvPr>
          <p:cNvPicPr>
            <a:picLocks noGrp="1" noChangeAspect="1"/>
          </p:cNvPicPr>
          <p:nvPr>
            <p:ph sz="half" idx="2"/>
          </p:nvPr>
        </p:nvPicPr>
        <p:blipFill rotWithShape="1">
          <a:blip r:embed="rId3"/>
          <a:srcRect t="9425" r="2163" b="9532"/>
          <a:stretch/>
        </p:blipFill>
        <p:spPr>
          <a:xfrm>
            <a:off x="6095999" y="3573194"/>
            <a:ext cx="4651718" cy="28899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descr="A picture containing knife&#10;&#10;Description automatically generated">
            <a:extLst>
              <a:ext uri="{FF2B5EF4-FFF2-40B4-BE49-F238E27FC236}">
                <a16:creationId xmlns:a16="http://schemas.microsoft.com/office/drawing/2014/main" id="{127E80C4-834E-4BA1-8FBE-25443449773B}"/>
              </a:ext>
            </a:extLst>
          </p:cNvPr>
          <p:cNvPicPr>
            <a:picLocks noChangeAspect="1"/>
          </p:cNvPicPr>
          <p:nvPr/>
        </p:nvPicPr>
        <p:blipFill>
          <a:blip r:embed="rId4"/>
          <a:stretch>
            <a:fillRect/>
          </a:stretch>
        </p:blipFill>
        <p:spPr>
          <a:xfrm>
            <a:off x="8803156" y="27432"/>
            <a:ext cx="3388844" cy="847211"/>
          </a:xfrm>
          <a:prstGeom prst="rect">
            <a:avLst/>
          </a:prstGeom>
        </p:spPr>
      </p:pic>
      <p:pic>
        <p:nvPicPr>
          <p:cNvPr id="25" name="Picture 24" descr="A close up of a device&#10;&#10;Description automatically generated">
            <a:extLst>
              <a:ext uri="{FF2B5EF4-FFF2-40B4-BE49-F238E27FC236}">
                <a16:creationId xmlns:a16="http://schemas.microsoft.com/office/drawing/2014/main" id="{4C7DDC03-C0BA-433A-A3D9-FA12C1EAC2C3}"/>
              </a:ext>
            </a:extLst>
          </p:cNvPr>
          <p:cNvPicPr>
            <a:picLocks noChangeAspect="1"/>
          </p:cNvPicPr>
          <p:nvPr/>
        </p:nvPicPr>
        <p:blipFill>
          <a:blip r:embed="rId5"/>
          <a:stretch>
            <a:fillRect/>
          </a:stretch>
        </p:blipFill>
        <p:spPr>
          <a:xfrm>
            <a:off x="1255519" y="1784970"/>
            <a:ext cx="4383219" cy="24333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4" name="Picture 33" descr="A close up of a stereo&#10;&#10;Description automatically generated">
            <a:extLst>
              <a:ext uri="{FF2B5EF4-FFF2-40B4-BE49-F238E27FC236}">
                <a16:creationId xmlns:a16="http://schemas.microsoft.com/office/drawing/2014/main" id="{CF694E9F-91BB-4D8C-B791-1523274C1AD3}"/>
              </a:ext>
            </a:extLst>
          </p:cNvPr>
          <p:cNvPicPr>
            <a:picLocks noChangeAspect="1"/>
          </p:cNvPicPr>
          <p:nvPr/>
        </p:nvPicPr>
        <p:blipFill rotWithShape="1">
          <a:blip r:embed="rId6"/>
          <a:srcRect t="13535" b="5765"/>
          <a:stretch/>
        </p:blipFill>
        <p:spPr>
          <a:xfrm>
            <a:off x="6095999" y="1784970"/>
            <a:ext cx="4754563" cy="14337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55426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58ACF0A-9B89-45FA-9CC7-0A77881F13B1}"/>
              </a:ext>
            </a:extLst>
          </p:cNvPr>
          <p:cNvSpPr>
            <a:spLocks noGrp="1"/>
          </p:cNvSpPr>
          <p:nvPr>
            <p:ph type="title"/>
          </p:nvPr>
        </p:nvSpPr>
        <p:spPr>
          <a:xfrm>
            <a:off x="8549640" y="805069"/>
            <a:ext cx="3200400" cy="2295940"/>
          </a:xfrm>
        </p:spPr>
        <p:txBody>
          <a:bodyPr>
            <a:normAutofit/>
          </a:bodyPr>
          <a:lstStyle/>
          <a:p>
            <a:r>
              <a:rPr lang="en-US" dirty="0"/>
              <a:t>Tascam ¼” </a:t>
            </a:r>
            <a:br>
              <a:rPr lang="en-US" dirty="0"/>
            </a:br>
            <a:r>
              <a:rPr lang="en-US" dirty="0"/>
              <a:t>2-Track Recorder </a:t>
            </a:r>
            <a:r>
              <a:rPr lang="en-US" sz="3200" dirty="0"/>
              <a:t>(BR-20)  reel-to-reel player</a:t>
            </a:r>
            <a:endParaRPr lang="en-US" b="0" dirty="0"/>
          </a:p>
        </p:txBody>
      </p:sp>
      <p:pic>
        <p:nvPicPr>
          <p:cNvPr id="30" name="Content Placeholder 29" descr="A close up of a machine&#10;&#10;Description automatically generated">
            <a:extLst>
              <a:ext uri="{FF2B5EF4-FFF2-40B4-BE49-F238E27FC236}">
                <a16:creationId xmlns:a16="http://schemas.microsoft.com/office/drawing/2014/main" id="{C36D20DB-EF4D-43A5-BCFE-B2F58875A7FA}"/>
              </a:ext>
            </a:extLst>
          </p:cNvPr>
          <p:cNvPicPr>
            <a:picLocks noGrp="1" noChangeAspect="1"/>
          </p:cNvPicPr>
          <p:nvPr>
            <p:ph idx="1"/>
          </p:nvPr>
        </p:nvPicPr>
        <p:blipFill>
          <a:blip r:embed="rId2"/>
          <a:stretch>
            <a:fillRect/>
          </a:stretch>
        </p:blipFill>
        <p:spPr>
          <a:xfrm>
            <a:off x="872197" y="130126"/>
            <a:ext cx="6597748" cy="6597748"/>
          </a:xfrm>
        </p:spPr>
      </p:pic>
      <p:sp>
        <p:nvSpPr>
          <p:cNvPr id="16" name="Text Placeholder 15">
            <a:extLst>
              <a:ext uri="{FF2B5EF4-FFF2-40B4-BE49-F238E27FC236}">
                <a16:creationId xmlns:a16="http://schemas.microsoft.com/office/drawing/2014/main" id="{B5BF5A2E-4275-4D53-BB08-19F181BB16C0}"/>
              </a:ext>
            </a:extLst>
          </p:cNvPr>
          <p:cNvSpPr>
            <a:spLocks noGrp="1"/>
          </p:cNvSpPr>
          <p:nvPr>
            <p:ph type="body" sz="half" idx="2"/>
          </p:nvPr>
        </p:nvSpPr>
        <p:spPr>
          <a:xfrm>
            <a:off x="8549640" y="3260035"/>
            <a:ext cx="3200400" cy="2792895"/>
          </a:xfrm>
        </p:spPr>
        <p:txBody>
          <a:bodyPr>
            <a:normAutofit lnSpcReduction="10000"/>
          </a:bodyPr>
          <a:lstStyle/>
          <a:p>
            <a:r>
              <a:rPr lang="en-US" sz="1800" dirty="0">
                <a:solidFill>
                  <a:schemeClr val="tx1"/>
                </a:solidFill>
                <a:effectLst/>
                <a:latin typeface="+mj-lt"/>
                <a:ea typeface="Calibri" panose="020F0502020204030204" pitchFamily="34" charset="0"/>
              </a:rPr>
              <a:t>RCA to  ¼” cable to connect the Tascam outputs to the </a:t>
            </a:r>
            <a:r>
              <a:rPr lang="en-US" sz="1800" dirty="0" err="1">
                <a:solidFill>
                  <a:schemeClr val="tx1"/>
                </a:solidFill>
                <a:effectLst/>
                <a:latin typeface="+mj-lt"/>
                <a:ea typeface="Calibri" panose="020F0502020204030204" pitchFamily="34" charset="0"/>
              </a:rPr>
              <a:t>Focusrite</a:t>
            </a:r>
            <a:r>
              <a:rPr lang="en-US" sz="1800" dirty="0">
                <a:solidFill>
                  <a:schemeClr val="tx1"/>
                </a:solidFill>
                <a:effectLst/>
                <a:latin typeface="+mj-lt"/>
                <a:ea typeface="Calibri" panose="020F0502020204030204" pitchFamily="34" charset="0"/>
              </a:rPr>
              <a:t> inputs </a:t>
            </a:r>
          </a:p>
          <a:p>
            <a:r>
              <a:rPr lang="en-US" sz="1800" dirty="0">
                <a:solidFill>
                  <a:schemeClr val="tx1"/>
                </a:solidFill>
                <a:latin typeface="+mj-lt"/>
              </a:rPr>
              <a:t>Use with the </a:t>
            </a:r>
            <a:r>
              <a:rPr lang="en-US" sz="1800" dirty="0" err="1">
                <a:solidFill>
                  <a:schemeClr val="tx1"/>
                </a:solidFill>
                <a:latin typeface="+mj-lt"/>
              </a:rPr>
              <a:t>Focusrite</a:t>
            </a:r>
            <a:r>
              <a:rPr lang="en-US" sz="1800" dirty="0">
                <a:solidFill>
                  <a:schemeClr val="tx1"/>
                </a:solidFill>
                <a:latin typeface="+mj-lt"/>
              </a:rPr>
              <a:t> interface</a:t>
            </a:r>
          </a:p>
          <a:p>
            <a:r>
              <a:rPr lang="en-US" sz="1800" dirty="0">
                <a:solidFill>
                  <a:schemeClr val="tx1"/>
                </a:solidFill>
                <a:latin typeface="+mj-lt"/>
              </a:rPr>
              <a:t>Two speeds, high and low (7.5 and 3.75 IPS)</a:t>
            </a:r>
          </a:p>
          <a:p>
            <a:r>
              <a:rPr lang="en-US" dirty="0">
                <a:solidFill>
                  <a:schemeClr val="tx1"/>
                </a:solidFill>
                <a:latin typeface="+mj-lt"/>
              </a:rPr>
              <a:t>Use an empty take-up reel while recording</a:t>
            </a:r>
          </a:p>
        </p:txBody>
      </p:sp>
      <p:pic>
        <p:nvPicPr>
          <p:cNvPr id="32" name="Picture 31" descr="A picture containing knife&#10;&#10;Description automatically generated">
            <a:extLst>
              <a:ext uri="{FF2B5EF4-FFF2-40B4-BE49-F238E27FC236}">
                <a16:creationId xmlns:a16="http://schemas.microsoft.com/office/drawing/2014/main" id="{F1628F08-F181-4F8A-9ABD-24E41E28C187}"/>
              </a:ext>
            </a:extLst>
          </p:cNvPr>
          <p:cNvPicPr>
            <a:picLocks noChangeAspect="1"/>
          </p:cNvPicPr>
          <p:nvPr/>
        </p:nvPicPr>
        <p:blipFill>
          <a:blip r:embed="rId3"/>
          <a:stretch>
            <a:fillRect/>
          </a:stretch>
        </p:blipFill>
        <p:spPr>
          <a:xfrm>
            <a:off x="10472882" y="7543"/>
            <a:ext cx="1719117" cy="429779"/>
          </a:xfrm>
          <a:prstGeom prst="rect">
            <a:avLst/>
          </a:prstGeom>
        </p:spPr>
      </p:pic>
    </p:spTree>
    <p:extLst>
      <p:ext uri="{BB962C8B-B14F-4D97-AF65-F5344CB8AC3E}">
        <p14:creationId xmlns:p14="http://schemas.microsoft.com/office/powerpoint/2010/main" val="8477531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9C1FEC02-74A5-4C06-9760-00456A4BF2A0}"/>
              </a:ext>
            </a:extLst>
          </p:cNvPr>
          <p:cNvSpPr>
            <a:spLocks noGrp="1"/>
          </p:cNvSpPr>
          <p:nvPr>
            <p:ph type="title"/>
          </p:nvPr>
        </p:nvSpPr>
        <p:spPr/>
        <p:txBody>
          <a:bodyPr/>
          <a:lstStyle/>
          <a:p>
            <a:r>
              <a:rPr lang="en-US" dirty="0"/>
              <a:t>Tascam ¼” 2-Track Recorder </a:t>
            </a:r>
            <a:r>
              <a:rPr lang="en-US" sz="3200" dirty="0"/>
              <a:t>(BR-20)  reel-to-reel player</a:t>
            </a:r>
            <a:endParaRPr lang="en-US" dirty="0"/>
          </a:p>
        </p:txBody>
      </p:sp>
      <p:sp>
        <p:nvSpPr>
          <p:cNvPr id="20" name="Text Placeholder 19">
            <a:extLst>
              <a:ext uri="{FF2B5EF4-FFF2-40B4-BE49-F238E27FC236}">
                <a16:creationId xmlns:a16="http://schemas.microsoft.com/office/drawing/2014/main" id="{C02218C8-B56A-4836-8695-42CFD7CBB7EC}"/>
              </a:ext>
            </a:extLst>
          </p:cNvPr>
          <p:cNvSpPr>
            <a:spLocks noGrp="1"/>
          </p:cNvSpPr>
          <p:nvPr>
            <p:ph type="body" idx="1"/>
          </p:nvPr>
        </p:nvSpPr>
        <p:spPr>
          <a:xfrm>
            <a:off x="1066800" y="2048256"/>
            <a:ext cx="4754880" cy="827466"/>
          </a:xfrm>
        </p:spPr>
        <p:txBody>
          <a:bodyPr/>
          <a:lstStyle/>
          <a:p>
            <a:pPr algn="ctr"/>
            <a:r>
              <a:rPr lang="en-US" dirty="0">
                <a:solidFill>
                  <a:schemeClr val="tx1"/>
                </a:solidFill>
                <a:latin typeface="+mj-lt"/>
              </a:rPr>
              <a:t>front</a:t>
            </a:r>
          </a:p>
        </p:txBody>
      </p:sp>
      <p:pic>
        <p:nvPicPr>
          <p:cNvPr id="15" name="Content Placeholder 14" descr="A close up of a machine&#10;&#10;Description automatically generated">
            <a:extLst>
              <a:ext uri="{FF2B5EF4-FFF2-40B4-BE49-F238E27FC236}">
                <a16:creationId xmlns:a16="http://schemas.microsoft.com/office/drawing/2014/main" id="{CDB6D27F-51FB-4D45-8E01-C60817896DBE}"/>
              </a:ext>
            </a:extLst>
          </p:cNvPr>
          <p:cNvPicPr>
            <a:picLocks noGrp="1" noChangeAspect="1"/>
          </p:cNvPicPr>
          <p:nvPr>
            <p:ph sz="half" idx="2"/>
          </p:nvPr>
        </p:nvPicPr>
        <p:blipFill>
          <a:blip r:embed="rId2"/>
          <a:stretch>
            <a:fillRect/>
          </a:stretch>
        </p:blipFill>
        <p:spPr>
          <a:xfrm>
            <a:off x="1249257" y="2743200"/>
            <a:ext cx="4389966" cy="3292475"/>
          </a:xfrm>
        </p:spPr>
      </p:pic>
      <p:sp>
        <p:nvSpPr>
          <p:cNvPr id="21" name="Text Placeholder 20">
            <a:extLst>
              <a:ext uri="{FF2B5EF4-FFF2-40B4-BE49-F238E27FC236}">
                <a16:creationId xmlns:a16="http://schemas.microsoft.com/office/drawing/2014/main" id="{96669065-DB82-4449-BFDB-96A4497BDAA9}"/>
              </a:ext>
            </a:extLst>
          </p:cNvPr>
          <p:cNvSpPr>
            <a:spLocks noGrp="1"/>
          </p:cNvSpPr>
          <p:nvPr>
            <p:ph type="body" sz="quarter" idx="3"/>
          </p:nvPr>
        </p:nvSpPr>
        <p:spPr>
          <a:xfrm>
            <a:off x="6364224" y="2048256"/>
            <a:ext cx="4754880" cy="827466"/>
          </a:xfrm>
        </p:spPr>
        <p:txBody>
          <a:bodyPr/>
          <a:lstStyle/>
          <a:p>
            <a:pPr algn="ctr"/>
            <a:r>
              <a:rPr lang="en-US" dirty="0">
                <a:solidFill>
                  <a:schemeClr val="tx1"/>
                </a:solidFill>
                <a:latin typeface="+mj-lt"/>
              </a:rPr>
              <a:t>back</a:t>
            </a:r>
          </a:p>
        </p:txBody>
      </p:sp>
      <p:pic>
        <p:nvPicPr>
          <p:cNvPr id="17" name="Content Placeholder 16" descr="A close up of a computer&#10;&#10;Description automatically generated">
            <a:extLst>
              <a:ext uri="{FF2B5EF4-FFF2-40B4-BE49-F238E27FC236}">
                <a16:creationId xmlns:a16="http://schemas.microsoft.com/office/drawing/2014/main" id="{FD8FFAF7-CD8B-4648-B557-69B92E0D0D82}"/>
              </a:ext>
            </a:extLst>
          </p:cNvPr>
          <p:cNvPicPr>
            <a:picLocks noGrp="1" noChangeAspect="1"/>
          </p:cNvPicPr>
          <p:nvPr>
            <p:ph sz="quarter" idx="4"/>
          </p:nvPr>
        </p:nvPicPr>
        <p:blipFill>
          <a:blip r:embed="rId3"/>
          <a:stretch>
            <a:fillRect/>
          </a:stretch>
        </p:blipFill>
        <p:spPr>
          <a:xfrm>
            <a:off x="6546586" y="2743200"/>
            <a:ext cx="4389966" cy="3292475"/>
          </a:xfrm>
        </p:spPr>
      </p:pic>
      <p:sp>
        <p:nvSpPr>
          <p:cNvPr id="22" name="Oval 21">
            <a:extLst>
              <a:ext uri="{FF2B5EF4-FFF2-40B4-BE49-F238E27FC236}">
                <a16:creationId xmlns:a16="http://schemas.microsoft.com/office/drawing/2014/main" id="{22C93999-0907-4823-B247-0D02245DDC8E}"/>
              </a:ext>
            </a:extLst>
          </p:cNvPr>
          <p:cNvSpPr/>
          <p:nvPr/>
        </p:nvSpPr>
        <p:spPr>
          <a:xfrm>
            <a:off x="1802296" y="5579166"/>
            <a:ext cx="437321" cy="456510"/>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3" name="Rectangle: Rounded Corners 22">
            <a:extLst>
              <a:ext uri="{FF2B5EF4-FFF2-40B4-BE49-F238E27FC236}">
                <a16:creationId xmlns:a16="http://schemas.microsoft.com/office/drawing/2014/main" id="{25D8672A-8D2E-4980-8562-E29993CC0C54}"/>
              </a:ext>
            </a:extLst>
          </p:cNvPr>
          <p:cNvSpPr/>
          <p:nvPr/>
        </p:nvSpPr>
        <p:spPr>
          <a:xfrm>
            <a:off x="4267199" y="5680835"/>
            <a:ext cx="1099931" cy="242887"/>
          </a:xfrm>
          <a:prstGeom prst="roundRect">
            <a:avLst/>
          </a:prstGeom>
          <a:no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4" name="Oval 23">
            <a:extLst>
              <a:ext uri="{FF2B5EF4-FFF2-40B4-BE49-F238E27FC236}">
                <a16:creationId xmlns:a16="http://schemas.microsoft.com/office/drawing/2014/main" id="{1EC23B21-2BF9-4D97-8DC8-8CD7CA4E48B8}"/>
              </a:ext>
            </a:extLst>
          </p:cNvPr>
          <p:cNvSpPr/>
          <p:nvPr/>
        </p:nvSpPr>
        <p:spPr>
          <a:xfrm>
            <a:off x="8415132" y="4150898"/>
            <a:ext cx="185530" cy="477078"/>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6" name="Picture 25" descr="A picture containing knife&#10;&#10;Description automatically generated">
            <a:extLst>
              <a:ext uri="{FF2B5EF4-FFF2-40B4-BE49-F238E27FC236}">
                <a16:creationId xmlns:a16="http://schemas.microsoft.com/office/drawing/2014/main" id="{5EF62326-D6CF-4DD1-B444-6E87F43573BD}"/>
              </a:ext>
            </a:extLst>
          </p:cNvPr>
          <p:cNvPicPr>
            <a:picLocks noChangeAspect="1"/>
          </p:cNvPicPr>
          <p:nvPr/>
        </p:nvPicPr>
        <p:blipFill>
          <a:blip r:embed="rId4"/>
          <a:stretch>
            <a:fillRect/>
          </a:stretch>
        </p:blipFill>
        <p:spPr>
          <a:xfrm>
            <a:off x="10031896" y="39068"/>
            <a:ext cx="2160104" cy="540026"/>
          </a:xfrm>
          <a:prstGeom prst="rect">
            <a:avLst/>
          </a:prstGeom>
        </p:spPr>
      </p:pic>
    </p:spTree>
    <p:extLst>
      <p:ext uri="{BB962C8B-B14F-4D97-AF65-F5344CB8AC3E}">
        <p14:creationId xmlns:p14="http://schemas.microsoft.com/office/powerpoint/2010/main" val="13072293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A1619-D875-4DE8-923C-020394E2A91D}"/>
              </a:ext>
            </a:extLst>
          </p:cNvPr>
          <p:cNvSpPr>
            <a:spLocks noGrp="1"/>
          </p:cNvSpPr>
          <p:nvPr>
            <p:ph type="title"/>
          </p:nvPr>
        </p:nvSpPr>
        <p:spPr/>
        <p:txBody>
          <a:bodyPr/>
          <a:lstStyle/>
          <a:p>
            <a:pPr algn="ctr"/>
            <a:r>
              <a:rPr lang="en-US" dirty="0"/>
              <a:t>Reel-to-reel Track Formats:          </a:t>
            </a:r>
            <a:r>
              <a:rPr lang="en-US" sz="4000" dirty="0"/>
              <a:t>Half-Track Stereo (2-track stereo)</a:t>
            </a:r>
            <a:endParaRPr lang="en-US" dirty="0"/>
          </a:p>
        </p:txBody>
      </p:sp>
      <p:pic>
        <p:nvPicPr>
          <p:cNvPr id="7" name="Content Placeholder 6" descr="A screenshot of a cell phone&#10;&#10;Description automatically generated">
            <a:extLst>
              <a:ext uri="{FF2B5EF4-FFF2-40B4-BE49-F238E27FC236}">
                <a16:creationId xmlns:a16="http://schemas.microsoft.com/office/drawing/2014/main" id="{472F6791-166C-48FB-8720-414541158926}"/>
              </a:ext>
            </a:extLst>
          </p:cNvPr>
          <p:cNvPicPr>
            <a:picLocks noGrp="1" noChangeAspect="1"/>
          </p:cNvPicPr>
          <p:nvPr>
            <p:ph idx="1"/>
          </p:nvPr>
        </p:nvPicPr>
        <p:blipFill>
          <a:blip r:embed="rId2"/>
          <a:stretch>
            <a:fillRect/>
          </a:stretch>
        </p:blipFill>
        <p:spPr>
          <a:xfrm>
            <a:off x="2422862" y="2039539"/>
            <a:ext cx="7215178" cy="3829034"/>
          </a:xfrm>
        </p:spPr>
      </p:pic>
      <p:sp>
        <p:nvSpPr>
          <p:cNvPr id="8" name="TextBox 7">
            <a:extLst>
              <a:ext uri="{FF2B5EF4-FFF2-40B4-BE49-F238E27FC236}">
                <a16:creationId xmlns:a16="http://schemas.microsoft.com/office/drawing/2014/main" id="{2E544601-503D-410C-9305-89AF12FE4C36}"/>
              </a:ext>
            </a:extLst>
          </p:cNvPr>
          <p:cNvSpPr txBox="1"/>
          <p:nvPr/>
        </p:nvSpPr>
        <p:spPr>
          <a:xfrm>
            <a:off x="3516923" y="5989983"/>
            <a:ext cx="736311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mn-cs"/>
                <a:hlinkClick r:id="rId3">
                  <a:extLst>
                    <a:ext uri="{A12FA001-AC4F-418D-AE19-62706E023703}">
                      <ahyp:hlinkClr xmlns:ahyp="http://schemas.microsoft.com/office/drawing/2018/hyperlinkcolor" val="tx"/>
                    </a:ext>
                  </a:extLst>
                </a:hlinkClick>
              </a:rPr>
              <a:t>https://www.youtube.com/watch?v=zxEgS8V8-ho</a:t>
            </a:r>
            <a:endParaRPr kumimoji="0" lang="en-US" sz="1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mn-cs"/>
            </a:endParaRPr>
          </a:p>
        </p:txBody>
      </p:sp>
      <p:pic>
        <p:nvPicPr>
          <p:cNvPr id="10" name="Picture 9" descr="A picture containing knife&#10;&#10;Description automatically generated">
            <a:extLst>
              <a:ext uri="{FF2B5EF4-FFF2-40B4-BE49-F238E27FC236}">
                <a16:creationId xmlns:a16="http://schemas.microsoft.com/office/drawing/2014/main" id="{D4F19203-2926-4FD5-9A80-0A0B6D0F1F4D}"/>
              </a:ext>
            </a:extLst>
          </p:cNvPr>
          <p:cNvPicPr>
            <a:picLocks noChangeAspect="1"/>
          </p:cNvPicPr>
          <p:nvPr/>
        </p:nvPicPr>
        <p:blipFill>
          <a:blip r:embed="rId4"/>
          <a:stretch>
            <a:fillRect/>
          </a:stretch>
        </p:blipFill>
        <p:spPr>
          <a:xfrm>
            <a:off x="9638040" y="27432"/>
            <a:ext cx="2540708" cy="635177"/>
          </a:xfrm>
          <a:prstGeom prst="rect">
            <a:avLst/>
          </a:prstGeom>
        </p:spPr>
      </p:pic>
    </p:spTree>
    <p:extLst>
      <p:ext uri="{BB962C8B-B14F-4D97-AF65-F5344CB8AC3E}">
        <p14:creationId xmlns:p14="http://schemas.microsoft.com/office/powerpoint/2010/main" val="6952046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8E64D-7CEA-45A9-A480-B7B4298C2972}"/>
              </a:ext>
            </a:extLst>
          </p:cNvPr>
          <p:cNvSpPr>
            <a:spLocks noGrp="1"/>
          </p:cNvSpPr>
          <p:nvPr>
            <p:ph type="title"/>
          </p:nvPr>
        </p:nvSpPr>
        <p:spPr>
          <a:xfrm>
            <a:off x="622852" y="232840"/>
            <a:ext cx="10462925" cy="1609344"/>
          </a:xfrm>
        </p:spPr>
        <p:txBody>
          <a:bodyPr>
            <a:normAutofit/>
          </a:bodyPr>
          <a:lstStyle/>
          <a:p>
            <a:r>
              <a:rPr lang="en-US" sz="4400" dirty="0"/>
              <a:t> Quarter-Track and Monoaural</a:t>
            </a:r>
          </a:p>
        </p:txBody>
      </p:sp>
      <p:sp>
        <p:nvSpPr>
          <p:cNvPr id="3" name="Text Placeholder 2">
            <a:extLst>
              <a:ext uri="{FF2B5EF4-FFF2-40B4-BE49-F238E27FC236}">
                <a16:creationId xmlns:a16="http://schemas.microsoft.com/office/drawing/2014/main" id="{086C3846-6CE5-43D2-B651-2B5CFC54A4BB}"/>
              </a:ext>
            </a:extLst>
          </p:cNvPr>
          <p:cNvSpPr>
            <a:spLocks noGrp="1"/>
          </p:cNvSpPr>
          <p:nvPr>
            <p:ph type="body" idx="1"/>
          </p:nvPr>
        </p:nvSpPr>
        <p:spPr>
          <a:xfrm>
            <a:off x="477078" y="1842185"/>
            <a:ext cx="5344602" cy="993780"/>
          </a:xfrm>
        </p:spPr>
        <p:txBody>
          <a:bodyPr>
            <a:normAutofit lnSpcReduction="10000"/>
          </a:bodyPr>
          <a:lstStyle/>
          <a:p>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Quarter-track creates two sets of stereo/dual mono tracks – one pair on each “side” of a ¼” tape, essentially 4 tracks but used in pairs as opposed to all 4 tracks in one direction. </a:t>
            </a:r>
            <a:endParaRPr lang="en-US" b="0" dirty="0">
              <a:solidFill>
                <a:schemeClr val="tx1"/>
              </a:solidFill>
              <a:latin typeface="Times New Roman" panose="02020603050405020304" pitchFamily="18" charset="0"/>
              <a:cs typeface="Times New Roman" panose="02020603050405020304" pitchFamily="18" charset="0"/>
            </a:endParaRPr>
          </a:p>
        </p:txBody>
      </p:sp>
      <p:pic>
        <p:nvPicPr>
          <p:cNvPr id="8" name="Content Placeholder 7" descr="A screenshot of a cell phone&#10;&#10;Description automatically generated">
            <a:extLst>
              <a:ext uri="{FF2B5EF4-FFF2-40B4-BE49-F238E27FC236}">
                <a16:creationId xmlns:a16="http://schemas.microsoft.com/office/drawing/2014/main" id="{8DF7BABB-2856-4476-8E1E-68243239E62F}"/>
              </a:ext>
            </a:extLst>
          </p:cNvPr>
          <p:cNvPicPr>
            <a:picLocks noGrp="1" noChangeAspect="1"/>
          </p:cNvPicPr>
          <p:nvPr>
            <p:ph sz="half" idx="2"/>
          </p:nvPr>
        </p:nvPicPr>
        <p:blipFill>
          <a:blip r:embed="rId2"/>
          <a:stretch>
            <a:fillRect/>
          </a:stretch>
        </p:blipFill>
        <p:spPr>
          <a:xfrm>
            <a:off x="382903" y="2835965"/>
            <a:ext cx="5845619" cy="3291840"/>
          </a:xfrm>
        </p:spPr>
      </p:pic>
      <p:sp>
        <p:nvSpPr>
          <p:cNvPr id="5" name="Text Placeholder 4">
            <a:extLst>
              <a:ext uri="{FF2B5EF4-FFF2-40B4-BE49-F238E27FC236}">
                <a16:creationId xmlns:a16="http://schemas.microsoft.com/office/drawing/2014/main" id="{60D691C4-F781-4CFE-9343-A0263C0E3134}"/>
              </a:ext>
            </a:extLst>
          </p:cNvPr>
          <p:cNvSpPr>
            <a:spLocks noGrp="1"/>
          </p:cNvSpPr>
          <p:nvPr>
            <p:ph type="body" sz="quarter" idx="3"/>
          </p:nvPr>
        </p:nvSpPr>
        <p:spPr>
          <a:xfrm>
            <a:off x="6364224" y="1692726"/>
            <a:ext cx="5350697" cy="1609344"/>
          </a:xfrm>
        </p:spPr>
        <p:txBody>
          <a:bodyPr>
            <a:normAutofit lnSpcReduction="10000"/>
          </a:bodyPr>
          <a:lstStyle/>
          <a:p>
            <a:r>
              <a:rPr lang="en-US" b="0" dirty="0">
                <a:solidFill>
                  <a:schemeClr val="tx1"/>
                </a:solidFill>
                <a:latin typeface="+mj-lt"/>
              </a:rPr>
              <a:t>Mono-track as compared to Half-Track</a:t>
            </a:r>
          </a:p>
          <a:p>
            <a:endParaRPr lang="en-US" b="0" dirty="0">
              <a:solidFill>
                <a:schemeClr val="tx1"/>
              </a:solidFill>
              <a:latin typeface="+mj-lt"/>
            </a:endParaRPr>
          </a:p>
        </p:txBody>
      </p:sp>
      <p:pic>
        <p:nvPicPr>
          <p:cNvPr id="10" name="Content Placeholder 9" descr="A screenshot of a cell phone&#10;&#10;Description automatically generated">
            <a:extLst>
              <a:ext uri="{FF2B5EF4-FFF2-40B4-BE49-F238E27FC236}">
                <a16:creationId xmlns:a16="http://schemas.microsoft.com/office/drawing/2014/main" id="{33693185-C715-46D5-9850-3A7BFDA5AC78}"/>
              </a:ext>
            </a:extLst>
          </p:cNvPr>
          <p:cNvPicPr>
            <a:picLocks noGrp="1" noChangeAspect="1"/>
          </p:cNvPicPr>
          <p:nvPr>
            <p:ph sz="quarter" idx="4"/>
          </p:nvPr>
        </p:nvPicPr>
        <p:blipFill>
          <a:blip r:embed="rId3"/>
          <a:stretch>
            <a:fillRect/>
          </a:stretch>
        </p:blipFill>
        <p:spPr>
          <a:xfrm>
            <a:off x="6364223" y="2812887"/>
            <a:ext cx="5350697" cy="2965928"/>
          </a:xfrm>
        </p:spPr>
      </p:pic>
      <p:pic>
        <p:nvPicPr>
          <p:cNvPr id="12" name="Picture 11" descr="A picture containing knife&#10;&#10;Description automatically generated">
            <a:extLst>
              <a:ext uri="{FF2B5EF4-FFF2-40B4-BE49-F238E27FC236}">
                <a16:creationId xmlns:a16="http://schemas.microsoft.com/office/drawing/2014/main" id="{8813895B-5D03-4E4C-A4C6-D72EF19F5FC3}"/>
              </a:ext>
            </a:extLst>
          </p:cNvPr>
          <p:cNvPicPr>
            <a:picLocks noChangeAspect="1"/>
          </p:cNvPicPr>
          <p:nvPr/>
        </p:nvPicPr>
        <p:blipFill>
          <a:blip r:embed="rId4"/>
          <a:stretch>
            <a:fillRect/>
          </a:stretch>
        </p:blipFill>
        <p:spPr>
          <a:xfrm>
            <a:off x="9396220" y="0"/>
            <a:ext cx="2795780" cy="698945"/>
          </a:xfrm>
          <a:prstGeom prst="rect">
            <a:avLst/>
          </a:prstGeom>
        </p:spPr>
      </p:pic>
      <p:sp>
        <p:nvSpPr>
          <p:cNvPr id="4" name="TextBox 3">
            <a:extLst>
              <a:ext uri="{FF2B5EF4-FFF2-40B4-BE49-F238E27FC236}">
                <a16:creationId xmlns:a16="http://schemas.microsoft.com/office/drawing/2014/main" id="{793A8D75-9D90-4EC3-A2BB-E2D0FB11100E}"/>
              </a:ext>
            </a:extLst>
          </p:cNvPr>
          <p:cNvSpPr txBox="1"/>
          <p:nvPr/>
        </p:nvSpPr>
        <p:spPr>
          <a:xfrm>
            <a:off x="0" y="3829745"/>
            <a:ext cx="54399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Georgia" panose="02040502050405020303"/>
                <a:ea typeface="+mn-ea"/>
                <a:cs typeface="+mn-cs"/>
              </a:rPr>
              <a:t>L</a:t>
            </a:r>
          </a:p>
        </p:txBody>
      </p:sp>
      <p:sp>
        <p:nvSpPr>
          <p:cNvPr id="6" name="TextBox 5">
            <a:extLst>
              <a:ext uri="{FF2B5EF4-FFF2-40B4-BE49-F238E27FC236}">
                <a16:creationId xmlns:a16="http://schemas.microsoft.com/office/drawing/2014/main" id="{763AF52E-F6C7-41A1-BE42-0ECE9DA0959D}"/>
              </a:ext>
            </a:extLst>
          </p:cNvPr>
          <p:cNvSpPr txBox="1"/>
          <p:nvPr/>
        </p:nvSpPr>
        <p:spPr>
          <a:xfrm>
            <a:off x="1" y="4717774"/>
            <a:ext cx="62285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Georgia" panose="02040502050405020303"/>
                <a:ea typeface="+mn-ea"/>
                <a:cs typeface="+mn-cs"/>
              </a:rPr>
              <a:t>R</a:t>
            </a:r>
          </a:p>
        </p:txBody>
      </p:sp>
    </p:spTree>
    <p:extLst>
      <p:ext uri="{BB962C8B-B14F-4D97-AF65-F5344CB8AC3E}">
        <p14:creationId xmlns:p14="http://schemas.microsoft.com/office/powerpoint/2010/main" val="3746511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4"/>
          <p:cNvSpPr txBox="1">
            <a:spLocks noGrp="1"/>
          </p:cNvSpPr>
          <p:nvPr>
            <p:ph type="body" idx="1"/>
          </p:nvPr>
        </p:nvSpPr>
        <p:spPr>
          <a:xfrm>
            <a:off x="1964467" y="317500"/>
            <a:ext cx="8885600" cy="539600"/>
          </a:xfrm>
          <a:prstGeom prst="rect">
            <a:avLst/>
          </a:prstGeom>
          <a:noFill/>
          <a:ln>
            <a:noFill/>
          </a:ln>
        </p:spPr>
        <p:txBody>
          <a:bodyPr spcFirstLastPara="1" wrap="square" lIns="91400" tIns="45700" rIns="91400" bIns="45700" anchor="b" anchorCtr="0">
            <a:noAutofit/>
          </a:bodyPr>
          <a:lstStyle/>
          <a:p>
            <a:pPr marL="457189" indent="-228594"/>
            <a:r>
              <a:rPr lang="en-US" sz="2200">
                <a:latin typeface="Century Schoolbook"/>
                <a:ea typeface="Century Schoolbook"/>
                <a:cs typeface="Century Schoolbook"/>
                <a:sym typeface="Century Schoolbook"/>
              </a:rPr>
              <a:t>MOVING IMAGE AND RECORDED SOUND COLLECTIONS</a:t>
            </a:r>
            <a:endParaRPr sz="2200">
              <a:latin typeface="Century Schoolbook"/>
              <a:ea typeface="Century Schoolbook"/>
              <a:cs typeface="Century Schoolbook"/>
              <a:sym typeface="Century Schoolbook"/>
            </a:endParaRPr>
          </a:p>
        </p:txBody>
      </p:sp>
      <p:sp>
        <p:nvSpPr>
          <p:cNvPr id="54" name="Google Shape;54;p4"/>
          <p:cNvSpPr txBox="1">
            <a:spLocks noGrp="1"/>
          </p:cNvSpPr>
          <p:nvPr>
            <p:ph type="body" idx="1"/>
          </p:nvPr>
        </p:nvSpPr>
        <p:spPr>
          <a:xfrm>
            <a:off x="302639" y="1168400"/>
            <a:ext cx="11214911" cy="5022715"/>
          </a:xfrm>
          <a:prstGeom prst="rect">
            <a:avLst/>
          </a:prstGeom>
          <a:noFill/>
          <a:ln>
            <a:noFill/>
          </a:ln>
        </p:spPr>
        <p:txBody>
          <a:bodyPr spcFirstLastPara="1" wrap="square" lIns="121900" tIns="60933" rIns="121900" bIns="60933" anchor="t" anchorCtr="0">
            <a:noAutofit/>
          </a:bodyPr>
          <a:lstStyle/>
          <a:p>
            <a:pPr indent="-465655" algn="l">
              <a:spcBef>
                <a:spcPts val="560"/>
              </a:spcBef>
              <a:buClr>
                <a:schemeClr val="accent1"/>
              </a:buClr>
              <a:buSzPts val="1900"/>
              <a:buFont typeface="Century Schoolbook"/>
              <a:buChar char="●"/>
            </a:pPr>
            <a:r>
              <a:rPr lang="en-US" sz="2400">
                <a:latin typeface="Century Schoolbook"/>
                <a:ea typeface="Century Schoolbook"/>
                <a:cs typeface="Century Schoolbook"/>
                <a:sym typeface="Century Schoolbook"/>
              </a:rPr>
              <a:t>Motion Picture Film:</a:t>
            </a:r>
            <a:r>
              <a:rPr lang="en-US" sz="2533">
                <a:latin typeface="Century Schoolbook"/>
                <a:ea typeface="Century Schoolbook"/>
                <a:cs typeface="Century Schoolbook"/>
                <a:sym typeface="Century Schoolbook"/>
              </a:rPr>
              <a:t> </a:t>
            </a:r>
            <a:endParaRPr sz="2533">
              <a:latin typeface="Century Schoolbook"/>
              <a:ea typeface="Century Schoolbook"/>
              <a:cs typeface="Century Schoolbook"/>
              <a:sym typeface="Century Schoolbook"/>
            </a:endParaRPr>
          </a:p>
          <a:p>
            <a:pPr lvl="2" indent="-379297">
              <a:spcBef>
                <a:spcPts val="0"/>
              </a:spcBef>
              <a:buClr>
                <a:schemeClr val="accent1"/>
              </a:buClr>
              <a:buSzPts val="880"/>
              <a:buChar char="■"/>
            </a:pPr>
            <a:r>
              <a:rPr lang="en-US" sz="2133">
                <a:latin typeface="Century Schoolbook"/>
                <a:ea typeface="Century Schoolbook"/>
                <a:cs typeface="Century Schoolbook"/>
                <a:sym typeface="Century Schoolbook"/>
              </a:rPr>
              <a:t>8mm, 9.5mm, 16mm, 35mm, 65mm, 70mm</a:t>
            </a:r>
            <a:endParaRPr sz="2133">
              <a:latin typeface="Century Schoolbook"/>
              <a:ea typeface="Century Schoolbook"/>
              <a:cs typeface="Century Schoolbook"/>
              <a:sym typeface="Century Schoolbook"/>
            </a:endParaRPr>
          </a:p>
          <a:p>
            <a:pPr lvl="2" indent="-379297">
              <a:spcBef>
                <a:spcPts val="0"/>
              </a:spcBef>
              <a:buClr>
                <a:schemeClr val="accent1"/>
              </a:buClr>
              <a:buSzPts val="880"/>
              <a:buChar char="■"/>
            </a:pPr>
            <a:r>
              <a:rPr lang="en-US" sz="2133">
                <a:latin typeface="Century Schoolbook"/>
                <a:ea typeface="Century Schoolbook"/>
                <a:cs typeface="Century Schoolbook"/>
                <a:sym typeface="Century Schoolbook"/>
              </a:rPr>
              <a:t>Negative, positive, reversal, sound, silent</a:t>
            </a:r>
            <a:endParaRPr/>
          </a:p>
          <a:p>
            <a:pPr marL="1449457" lvl="2" indent="0">
              <a:spcBef>
                <a:spcPts val="0"/>
              </a:spcBef>
              <a:buClr>
                <a:schemeClr val="accent1"/>
              </a:buClr>
              <a:buSzPts val="880"/>
              <a:buNone/>
            </a:pPr>
            <a:r>
              <a:rPr lang="en-US" sz="2133">
                <a:latin typeface="Century Schoolbook"/>
                <a:ea typeface="Century Schoolbook"/>
                <a:cs typeface="Century Schoolbook"/>
                <a:sym typeface="Century Schoolbook"/>
              </a:rPr>
              <a:t> </a:t>
            </a:r>
            <a:endParaRPr sz="2133">
              <a:latin typeface="Century Schoolbook"/>
              <a:ea typeface="Century Schoolbook"/>
              <a:cs typeface="Century Schoolbook"/>
              <a:sym typeface="Century Schoolbook"/>
            </a:endParaRPr>
          </a:p>
          <a:p>
            <a:pPr indent="-457189" algn="l">
              <a:spcBef>
                <a:spcPts val="0"/>
              </a:spcBef>
              <a:buClr>
                <a:schemeClr val="accent1"/>
              </a:buClr>
              <a:buSzPts val="1800"/>
              <a:buFont typeface="Century Schoolbook"/>
              <a:buChar char="●"/>
            </a:pPr>
            <a:r>
              <a:rPr lang="en-US" sz="2400">
                <a:latin typeface="Century Schoolbook"/>
                <a:ea typeface="Century Schoolbook"/>
                <a:cs typeface="Century Schoolbook"/>
                <a:sym typeface="Century Schoolbook"/>
              </a:rPr>
              <a:t>Video Formats:</a:t>
            </a:r>
            <a:endParaRPr sz="2400">
              <a:latin typeface="Century Schoolbook"/>
              <a:ea typeface="Century Schoolbook"/>
              <a:cs typeface="Century Schoolbook"/>
              <a:sym typeface="Century Schoolbook"/>
            </a:endParaRPr>
          </a:p>
          <a:p>
            <a:pPr lvl="2" indent="-379297">
              <a:spcBef>
                <a:spcPts val="0"/>
              </a:spcBef>
              <a:buClr>
                <a:schemeClr val="accent1"/>
              </a:buClr>
              <a:buSzPts val="880"/>
              <a:buChar char="■"/>
            </a:pPr>
            <a:r>
              <a:rPr lang="en-US" sz="2133">
                <a:latin typeface="Century Schoolbook"/>
                <a:ea typeface="Century Schoolbook"/>
                <a:cs typeface="Century Schoolbook"/>
                <a:sym typeface="Century Schoolbook"/>
              </a:rPr>
              <a:t>Cassettes (Betacam, VHS, U-matic, Digital Betacam, Hi-8, DVC Pro, DVC ProHD, HDCAMSR)</a:t>
            </a:r>
            <a:endParaRPr sz="2133">
              <a:latin typeface="Century Schoolbook"/>
              <a:ea typeface="Century Schoolbook"/>
              <a:cs typeface="Century Schoolbook"/>
              <a:sym typeface="Century Schoolbook"/>
            </a:endParaRPr>
          </a:p>
          <a:p>
            <a:pPr lvl="2" indent="-379297">
              <a:spcBef>
                <a:spcPts val="0"/>
              </a:spcBef>
              <a:buClr>
                <a:schemeClr val="accent1"/>
              </a:buClr>
              <a:buSzPts val="880"/>
              <a:buChar char="■"/>
            </a:pPr>
            <a:r>
              <a:rPr lang="en-US" sz="2133">
                <a:latin typeface="Century Schoolbook"/>
                <a:ea typeface="Century Schoolbook"/>
                <a:cs typeface="Century Schoolbook"/>
                <a:sym typeface="Century Schoolbook"/>
              </a:rPr>
              <a:t>Open Reel (2” Quad, 1” Open Reel Type A, C, 1 / 2” EIAJ open Reel</a:t>
            </a:r>
            <a:endParaRPr sz="2133">
              <a:latin typeface="Century Schoolbook"/>
              <a:ea typeface="Century Schoolbook"/>
              <a:cs typeface="Century Schoolbook"/>
              <a:sym typeface="Century Schoolbook"/>
            </a:endParaRPr>
          </a:p>
          <a:p>
            <a:pPr lvl="2" indent="-379297">
              <a:spcBef>
                <a:spcPts val="0"/>
              </a:spcBef>
              <a:buClr>
                <a:schemeClr val="accent1"/>
              </a:buClr>
              <a:buSzPts val="880"/>
              <a:buChar char="■"/>
            </a:pPr>
            <a:r>
              <a:rPr lang="en-US" sz="2133">
                <a:latin typeface="Century Schoolbook"/>
                <a:ea typeface="Century Schoolbook"/>
                <a:cs typeface="Century Schoolbook"/>
                <a:sym typeface="Century Schoolbook"/>
              </a:rPr>
              <a:t>Optical Discs (DVD, Blu-Ray)</a:t>
            </a:r>
            <a:endParaRPr/>
          </a:p>
          <a:p>
            <a:pPr marL="1449457" lvl="2" indent="0">
              <a:spcBef>
                <a:spcPts val="0"/>
              </a:spcBef>
              <a:buClr>
                <a:schemeClr val="accent1"/>
              </a:buClr>
              <a:buSzPts val="880"/>
              <a:buNone/>
            </a:pPr>
            <a:endParaRPr sz="2133">
              <a:latin typeface="Century Schoolbook"/>
              <a:ea typeface="Century Schoolbook"/>
              <a:cs typeface="Century Schoolbook"/>
              <a:sym typeface="Century Schoolbook"/>
            </a:endParaRPr>
          </a:p>
          <a:p>
            <a:pPr indent="-457189" algn="l">
              <a:spcBef>
                <a:spcPts val="0"/>
              </a:spcBef>
              <a:buClr>
                <a:schemeClr val="accent1"/>
              </a:buClr>
              <a:buSzPts val="1800"/>
              <a:buFont typeface="Century Schoolbook"/>
              <a:buChar char="●"/>
            </a:pPr>
            <a:r>
              <a:rPr lang="en-US" sz="2400">
                <a:latin typeface="Century Schoolbook"/>
                <a:ea typeface="Century Schoolbook"/>
                <a:cs typeface="Century Schoolbook"/>
                <a:sym typeface="Century Schoolbook"/>
              </a:rPr>
              <a:t>Sound Formats:</a:t>
            </a:r>
            <a:endParaRPr sz="2400">
              <a:latin typeface="Century Schoolbook"/>
              <a:ea typeface="Century Schoolbook"/>
              <a:cs typeface="Century Schoolbook"/>
              <a:sym typeface="Century Schoolbook"/>
            </a:endParaRPr>
          </a:p>
          <a:p>
            <a:pPr lvl="2" indent="-379297">
              <a:spcBef>
                <a:spcPts val="0"/>
              </a:spcBef>
              <a:buClr>
                <a:schemeClr val="accent1"/>
              </a:buClr>
              <a:buSzPts val="880"/>
              <a:buChar char="■"/>
            </a:pPr>
            <a:r>
              <a:rPr lang="en-US" sz="2133">
                <a:latin typeface="Century Schoolbook"/>
                <a:ea typeface="Century Schoolbook"/>
                <a:cs typeface="Century Schoolbook"/>
                <a:sym typeface="Century Schoolbook"/>
              </a:rPr>
              <a:t>Disc Recordings (lacquers, shellac, vinyl, uncoated aluminum, memovox)</a:t>
            </a:r>
            <a:endParaRPr sz="2133">
              <a:latin typeface="Century Schoolbook"/>
              <a:ea typeface="Century Schoolbook"/>
              <a:cs typeface="Century Schoolbook"/>
              <a:sym typeface="Century Schoolbook"/>
            </a:endParaRPr>
          </a:p>
          <a:p>
            <a:pPr lvl="2" indent="-379297">
              <a:spcBef>
                <a:spcPts val="0"/>
              </a:spcBef>
              <a:buClr>
                <a:schemeClr val="accent1"/>
              </a:buClr>
              <a:buSzPts val="880"/>
              <a:buChar char="■"/>
            </a:pPr>
            <a:r>
              <a:rPr lang="en-US" sz="2133">
                <a:latin typeface="Century Schoolbook"/>
                <a:ea typeface="Century Schoolbook"/>
                <a:cs typeface="Century Schoolbook"/>
                <a:sym typeface="Century Schoolbook"/>
              </a:rPr>
              <a:t>Open Reel Audio Tape</a:t>
            </a:r>
            <a:endParaRPr sz="2133">
              <a:latin typeface="Century Schoolbook"/>
              <a:ea typeface="Century Schoolbook"/>
              <a:cs typeface="Century Schoolbook"/>
              <a:sym typeface="Century Schoolbook"/>
            </a:endParaRPr>
          </a:p>
          <a:p>
            <a:pPr lvl="2" indent="-379297">
              <a:spcBef>
                <a:spcPts val="0"/>
              </a:spcBef>
              <a:buClr>
                <a:schemeClr val="accent1"/>
              </a:buClr>
              <a:buSzPts val="880"/>
              <a:buChar char="■"/>
            </a:pPr>
            <a:r>
              <a:rPr lang="en-US" sz="2133">
                <a:latin typeface="Century Schoolbook"/>
                <a:ea typeface="Century Schoolbook"/>
                <a:cs typeface="Century Schoolbook"/>
                <a:sym typeface="Century Schoolbook"/>
              </a:rPr>
              <a:t>Cassettes, microcassettes</a:t>
            </a:r>
            <a:endParaRPr sz="2133">
              <a:latin typeface="Century Schoolbook"/>
              <a:ea typeface="Century Schoolbook"/>
              <a:cs typeface="Century Schoolbook"/>
              <a:sym typeface="Century Schoolbook"/>
            </a:endParaRPr>
          </a:p>
          <a:p>
            <a:pPr lvl="2" indent="-379297">
              <a:spcBef>
                <a:spcPts val="0"/>
              </a:spcBef>
              <a:buClr>
                <a:schemeClr val="accent1"/>
              </a:buClr>
              <a:buSzPts val="880"/>
              <a:buChar char="■"/>
            </a:pPr>
            <a:r>
              <a:rPr lang="en-US" sz="2133">
                <a:latin typeface="Century Schoolbook"/>
                <a:ea typeface="Century Schoolbook"/>
                <a:cs typeface="Century Schoolbook"/>
                <a:sym typeface="Century Schoolbook"/>
              </a:rPr>
              <a:t>Dictation Belts and other Grooved Media</a:t>
            </a:r>
            <a:endParaRPr sz="2133">
              <a:latin typeface="Century Schoolbook"/>
              <a:ea typeface="Century Schoolbook"/>
              <a:cs typeface="Century Schoolbook"/>
              <a:sym typeface="Century Schoolbook"/>
            </a:endParaRPr>
          </a:p>
          <a:p>
            <a:pPr lvl="2" indent="-379297">
              <a:spcBef>
                <a:spcPts val="0"/>
              </a:spcBef>
              <a:buClr>
                <a:schemeClr val="accent1"/>
              </a:buClr>
              <a:buSzPts val="880"/>
              <a:buChar char="■"/>
            </a:pPr>
            <a:r>
              <a:rPr lang="en-US" sz="2133">
                <a:latin typeface="Century Schoolbook"/>
                <a:ea typeface="Century Schoolbook"/>
                <a:cs typeface="Century Schoolbook"/>
                <a:sym typeface="Century Schoolbook"/>
              </a:rPr>
              <a:t>Optical Discs (CD, CD-R)</a:t>
            </a:r>
            <a:endParaRPr sz="2133">
              <a:latin typeface="Century Schoolbook"/>
              <a:ea typeface="Century Schoolbook"/>
              <a:cs typeface="Century Schoolbook"/>
              <a:sym typeface="Century Schoolbook"/>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23D8C2-9432-4DAF-8541-85BAD8ABD965}"/>
              </a:ext>
            </a:extLst>
          </p:cNvPr>
          <p:cNvSpPr>
            <a:spLocks noGrp="1"/>
          </p:cNvSpPr>
          <p:nvPr>
            <p:ph type="title"/>
          </p:nvPr>
        </p:nvSpPr>
        <p:spPr>
          <a:xfrm>
            <a:off x="1154255" y="578182"/>
            <a:ext cx="4627567" cy="1363160"/>
          </a:xfrm>
        </p:spPr>
        <p:txBody>
          <a:bodyPr/>
          <a:lstStyle/>
          <a:p>
            <a:r>
              <a:rPr lang="en-US" dirty="0"/>
              <a:t>Tape repair</a:t>
            </a:r>
          </a:p>
        </p:txBody>
      </p:sp>
      <p:pic>
        <p:nvPicPr>
          <p:cNvPr id="10" name="Content Placeholder 9" descr="A close up of a piece of paper&#10;&#10;Description automatically generated">
            <a:extLst>
              <a:ext uri="{FF2B5EF4-FFF2-40B4-BE49-F238E27FC236}">
                <a16:creationId xmlns:a16="http://schemas.microsoft.com/office/drawing/2014/main" id="{95ECB4E1-2EEE-444B-AE2A-53C78509B930}"/>
              </a:ext>
            </a:extLst>
          </p:cNvPr>
          <p:cNvPicPr>
            <a:picLocks noGrp="1" noChangeAspect="1"/>
          </p:cNvPicPr>
          <p:nvPr>
            <p:ph sz="half" idx="2"/>
          </p:nvPr>
        </p:nvPicPr>
        <p:blipFill rotWithShape="1">
          <a:blip r:embed="rId2"/>
          <a:srcRect l="5077" t="1253" b="-1253"/>
          <a:stretch/>
        </p:blipFill>
        <p:spPr>
          <a:xfrm>
            <a:off x="6096000" y="3192106"/>
            <a:ext cx="5077959" cy="3436342"/>
          </a:xfrm>
        </p:spPr>
      </p:pic>
      <p:pic>
        <p:nvPicPr>
          <p:cNvPr id="16" name="Content Placeholder 15" descr="A close up of a camera&#10;&#10;Description automatically generated">
            <a:extLst>
              <a:ext uri="{FF2B5EF4-FFF2-40B4-BE49-F238E27FC236}">
                <a16:creationId xmlns:a16="http://schemas.microsoft.com/office/drawing/2014/main" id="{2F3C6C55-3873-45BE-9230-674520577149}"/>
              </a:ext>
            </a:extLst>
          </p:cNvPr>
          <p:cNvPicPr>
            <a:picLocks noGrp="1" noChangeAspect="1"/>
          </p:cNvPicPr>
          <p:nvPr>
            <p:ph sz="half" idx="1"/>
          </p:nvPr>
        </p:nvPicPr>
        <p:blipFill rotWithShape="1">
          <a:blip r:embed="rId3"/>
          <a:srcRect t="10951" b="14651"/>
          <a:stretch/>
        </p:blipFill>
        <p:spPr>
          <a:xfrm>
            <a:off x="6096000" y="578182"/>
            <a:ext cx="4182632" cy="2333830"/>
          </a:xfrm>
        </p:spPr>
      </p:pic>
      <p:pic>
        <p:nvPicPr>
          <p:cNvPr id="18" name="Picture 17" descr="A picture containing kitchen&#10;&#10;Description automatically generated">
            <a:extLst>
              <a:ext uri="{FF2B5EF4-FFF2-40B4-BE49-F238E27FC236}">
                <a16:creationId xmlns:a16="http://schemas.microsoft.com/office/drawing/2014/main" id="{1385E319-8A42-42E6-81E5-5C654FB5642B}"/>
              </a:ext>
            </a:extLst>
          </p:cNvPr>
          <p:cNvPicPr>
            <a:picLocks noChangeAspect="1"/>
          </p:cNvPicPr>
          <p:nvPr/>
        </p:nvPicPr>
        <p:blipFill rotWithShape="1">
          <a:blip r:embed="rId4"/>
          <a:srcRect l="6166" r="-23"/>
          <a:stretch/>
        </p:blipFill>
        <p:spPr>
          <a:xfrm>
            <a:off x="220394" y="2184463"/>
            <a:ext cx="5561428" cy="4443985"/>
          </a:xfrm>
          <a:prstGeom prst="rect">
            <a:avLst/>
          </a:prstGeom>
        </p:spPr>
      </p:pic>
      <p:pic>
        <p:nvPicPr>
          <p:cNvPr id="20" name="Picture 19" descr="A picture containing knife&#10;&#10;Description automatically generated">
            <a:extLst>
              <a:ext uri="{FF2B5EF4-FFF2-40B4-BE49-F238E27FC236}">
                <a16:creationId xmlns:a16="http://schemas.microsoft.com/office/drawing/2014/main" id="{9DDD96EA-8329-4493-B89F-D6590CA80CD6}"/>
              </a:ext>
            </a:extLst>
          </p:cNvPr>
          <p:cNvPicPr>
            <a:picLocks noChangeAspect="1"/>
          </p:cNvPicPr>
          <p:nvPr/>
        </p:nvPicPr>
        <p:blipFill>
          <a:blip r:embed="rId5"/>
          <a:stretch>
            <a:fillRect/>
          </a:stretch>
        </p:blipFill>
        <p:spPr>
          <a:xfrm>
            <a:off x="10391338" y="1"/>
            <a:ext cx="1800662" cy="450166"/>
          </a:xfrm>
          <a:prstGeom prst="rect">
            <a:avLst/>
          </a:prstGeom>
        </p:spPr>
      </p:pic>
    </p:spTree>
    <p:extLst>
      <p:ext uri="{BB962C8B-B14F-4D97-AF65-F5344CB8AC3E}">
        <p14:creationId xmlns:p14="http://schemas.microsoft.com/office/powerpoint/2010/main" val="24194519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E7775E-A8A6-4145-99E5-90CDCD0C1760}"/>
              </a:ext>
            </a:extLst>
          </p:cNvPr>
          <p:cNvSpPr>
            <a:spLocks noGrp="1"/>
          </p:cNvSpPr>
          <p:nvPr>
            <p:ph type="title"/>
          </p:nvPr>
        </p:nvSpPr>
        <p:spPr/>
        <p:txBody>
          <a:bodyPr/>
          <a:lstStyle/>
          <a:p>
            <a:pPr algn="ctr"/>
            <a:r>
              <a:rPr lang="en-US" dirty="0"/>
              <a:t>  Audacity software  </a:t>
            </a:r>
            <a:br>
              <a:rPr lang="en-US" dirty="0"/>
            </a:br>
            <a:r>
              <a:rPr lang="en-US" sz="3200" dirty="0"/>
              <a:t>open source, free </a:t>
            </a:r>
            <a:endParaRPr lang="en-US" dirty="0"/>
          </a:p>
        </p:txBody>
      </p:sp>
      <p:pic>
        <p:nvPicPr>
          <p:cNvPr id="20" name="Content Placeholder 19">
            <a:extLst>
              <a:ext uri="{FF2B5EF4-FFF2-40B4-BE49-F238E27FC236}">
                <a16:creationId xmlns:a16="http://schemas.microsoft.com/office/drawing/2014/main" id="{724DFA11-6D2D-4327-A011-DD56D334972C}"/>
              </a:ext>
            </a:extLst>
          </p:cNvPr>
          <p:cNvPicPr>
            <a:picLocks noGrp="1" noChangeAspect="1"/>
          </p:cNvPicPr>
          <p:nvPr>
            <p:ph sz="half" idx="1"/>
          </p:nvPr>
        </p:nvPicPr>
        <p:blipFill>
          <a:blip r:embed="rId2"/>
          <a:stretch>
            <a:fillRect/>
          </a:stretch>
        </p:blipFill>
        <p:spPr>
          <a:xfrm>
            <a:off x="614085" y="2273874"/>
            <a:ext cx="5135221" cy="3851415"/>
          </a:xfrm>
        </p:spPr>
      </p:pic>
      <p:pic>
        <p:nvPicPr>
          <p:cNvPr id="31" name="Picture 30" descr="A picture containing knife&#10;&#10;Description automatically generated">
            <a:extLst>
              <a:ext uri="{FF2B5EF4-FFF2-40B4-BE49-F238E27FC236}">
                <a16:creationId xmlns:a16="http://schemas.microsoft.com/office/drawing/2014/main" id="{7CDFA23F-9B56-4EC4-9E0F-72CD5BF34BAC}"/>
              </a:ext>
            </a:extLst>
          </p:cNvPr>
          <p:cNvPicPr>
            <a:picLocks noChangeAspect="1"/>
          </p:cNvPicPr>
          <p:nvPr/>
        </p:nvPicPr>
        <p:blipFill>
          <a:blip r:embed="rId3"/>
          <a:stretch>
            <a:fillRect/>
          </a:stretch>
        </p:blipFill>
        <p:spPr>
          <a:xfrm>
            <a:off x="9523828" y="0"/>
            <a:ext cx="2668172" cy="667043"/>
          </a:xfrm>
          <a:prstGeom prst="rect">
            <a:avLst/>
          </a:prstGeom>
        </p:spPr>
      </p:pic>
      <p:pic>
        <p:nvPicPr>
          <p:cNvPr id="33" name="Picture 32" descr="A picture containing light&#10;&#10;Description automatically generated">
            <a:extLst>
              <a:ext uri="{FF2B5EF4-FFF2-40B4-BE49-F238E27FC236}">
                <a16:creationId xmlns:a16="http://schemas.microsoft.com/office/drawing/2014/main" id="{047D2295-D74E-4691-A605-71C11AA67CD9}"/>
              </a:ext>
            </a:extLst>
          </p:cNvPr>
          <p:cNvPicPr>
            <a:picLocks noChangeAspect="1"/>
          </p:cNvPicPr>
          <p:nvPr/>
        </p:nvPicPr>
        <p:blipFill>
          <a:blip r:embed="rId4"/>
          <a:stretch>
            <a:fillRect/>
          </a:stretch>
        </p:blipFill>
        <p:spPr>
          <a:xfrm>
            <a:off x="692555" y="133559"/>
            <a:ext cx="2140315" cy="2140315"/>
          </a:xfrm>
          <a:prstGeom prst="rect">
            <a:avLst/>
          </a:prstGeom>
        </p:spPr>
      </p:pic>
      <p:pic>
        <p:nvPicPr>
          <p:cNvPr id="6" name="Content Placeholder 5" descr="A picture containing graphical user interface&#10;&#10;Description automatically generated">
            <a:extLst>
              <a:ext uri="{FF2B5EF4-FFF2-40B4-BE49-F238E27FC236}">
                <a16:creationId xmlns:a16="http://schemas.microsoft.com/office/drawing/2014/main" id="{FF115ADD-F363-4329-A99F-EE7A598243FB}"/>
              </a:ext>
            </a:extLst>
          </p:cNvPr>
          <p:cNvPicPr>
            <a:picLocks noGrp="1" noChangeAspect="1"/>
          </p:cNvPicPr>
          <p:nvPr>
            <p:ph sz="half" idx="2"/>
          </p:nvPr>
        </p:nvPicPr>
        <p:blipFill rotWithShape="1">
          <a:blip r:embed="rId5"/>
          <a:srcRect l="1087" t="2875" r="13660" b="41533"/>
          <a:stretch/>
        </p:blipFill>
        <p:spPr>
          <a:xfrm>
            <a:off x="6051758" y="2273874"/>
            <a:ext cx="5526157" cy="3603596"/>
          </a:xfrm>
        </p:spPr>
      </p:pic>
    </p:spTree>
    <p:extLst>
      <p:ext uri="{BB962C8B-B14F-4D97-AF65-F5344CB8AC3E}">
        <p14:creationId xmlns:p14="http://schemas.microsoft.com/office/powerpoint/2010/main" val="37838853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B33E6-22B7-426F-9988-9D5E832F58C9}"/>
              </a:ext>
            </a:extLst>
          </p:cNvPr>
          <p:cNvSpPr>
            <a:spLocks noGrp="1"/>
          </p:cNvSpPr>
          <p:nvPr>
            <p:ph type="title"/>
          </p:nvPr>
        </p:nvSpPr>
        <p:spPr>
          <a:xfrm>
            <a:off x="543339" y="145774"/>
            <a:ext cx="10584909" cy="1240201"/>
          </a:xfrm>
        </p:spPr>
        <p:txBody>
          <a:bodyPr>
            <a:normAutofit/>
          </a:bodyPr>
          <a:lstStyle/>
          <a:p>
            <a:r>
              <a:rPr lang="en-US" sz="4000" dirty="0"/>
              <a:t>   Ingesting into </a:t>
            </a:r>
            <a:r>
              <a:rPr lang="en-US" sz="4000" dirty="0" err="1"/>
              <a:t>VideoBank</a:t>
            </a:r>
            <a:endParaRPr lang="en-US" sz="4000" dirty="0"/>
          </a:p>
        </p:txBody>
      </p:sp>
      <p:pic>
        <p:nvPicPr>
          <p:cNvPr id="8" name="Content Placeholder 7" descr="A picture containing knife&#10;&#10;Description automatically generated">
            <a:extLst>
              <a:ext uri="{FF2B5EF4-FFF2-40B4-BE49-F238E27FC236}">
                <a16:creationId xmlns:a16="http://schemas.microsoft.com/office/drawing/2014/main" id="{7ABB2262-A9AF-4095-826D-7C2EDC4B1312}"/>
              </a:ext>
            </a:extLst>
          </p:cNvPr>
          <p:cNvPicPr>
            <a:picLocks noGrp="1" noChangeAspect="1"/>
          </p:cNvPicPr>
          <p:nvPr>
            <p:ph idx="1"/>
          </p:nvPr>
        </p:nvPicPr>
        <p:blipFill>
          <a:blip r:embed="rId2"/>
          <a:stretch>
            <a:fillRect/>
          </a:stretch>
        </p:blipFill>
        <p:spPr>
          <a:xfrm>
            <a:off x="9342782" y="0"/>
            <a:ext cx="2849217" cy="712304"/>
          </a:xfrm>
        </p:spPr>
      </p:pic>
      <p:pic>
        <p:nvPicPr>
          <p:cNvPr id="12" name="Picture 11" descr="A screenshot of a cell phone&#10;&#10;Description automatically generated">
            <a:extLst>
              <a:ext uri="{FF2B5EF4-FFF2-40B4-BE49-F238E27FC236}">
                <a16:creationId xmlns:a16="http://schemas.microsoft.com/office/drawing/2014/main" id="{61CA5E0A-D5CE-49AB-AD8E-8DFA8BE8812D}"/>
              </a:ext>
            </a:extLst>
          </p:cNvPr>
          <p:cNvPicPr>
            <a:picLocks noChangeAspect="1"/>
          </p:cNvPicPr>
          <p:nvPr/>
        </p:nvPicPr>
        <p:blipFill>
          <a:blip r:embed="rId3"/>
          <a:stretch>
            <a:fillRect/>
          </a:stretch>
        </p:blipFill>
        <p:spPr>
          <a:xfrm>
            <a:off x="256209" y="1385974"/>
            <a:ext cx="10964805" cy="5229955"/>
          </a:xfrm>
          <a:prstGeom prst="rect">
            <a:avLst/>
          </a:prstGeom>
        </p:spPr>
      </p:pic>
    </p:spTree>
    <p:extLst>
      <p:ext uri="{BB962C8B-B14F-4D97-AF65-F5344CB8AC3E}">
        <p14:creationId xmlns:p14="http://schemas.microsoft.com/office/powerpoint/2010/main" val="40986058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4BB1D-D50F-4769-946C-F112F70B9459}"/>
              </a:ext>
            </a:extLst>
          </p:cNvPr>
          <p:cNvSpPr>
            <a:spLocks noGrp="1"/>
          </p:cNvSpPr>
          <p:nvPr>
            <p:ph type="title"/>
          </p:nvPr>
        </p:nvSpPr>
        <p:spPr>
          <a:xfrm>
            <a:off x="1069848" y="128316"/>
            <a:ext cx="10058400" cy="1728619"/>
          </a:xfrm>
        </p:spPr>
        <p:txBody>
          <a:bodyPr>
            <a:normAutofit/>
          </a:bodyPr>
          <a:lstStyle/>
          <a:p>
            <a:r>
              <a:rPr lang="en-US" sz="3200" dirty="0"/>
              <a:t>Processing descriptive metadata in </a:t>
            </a:r>
            <a:r>
              <a:rPr lang="en-US" sz="3200" dirty="0" err="1"/>
              <a:t>VideoBank</a:t>
            </a:r>
            <a:endParaRPr lang="en-US" sz="3200" dirty="0"/>
          </a:p>
        </p:txBody>
      </p:sp>
      <p:pic>
        <p:nvPicPr>
          <p:cNvPr id="5" name="Content Placeholder 4" descr="A screenshot of a video game&#10;&#10;Description automatically generated">
            <a:extLst>
              <a:ext uri="{FF2B5EF4-FFF2-40B4-BE49-F238E27FC236}">
                <a16:creationId xmlns:a16="http://schemas.microsoft.com/office/drawing/2014/main" id="{63353955-4E6B-4F2F-86B7-F8A10C897B5E}"/>
              </a:ext>
            </a:extLst>
          </p:cNvPr>
          <p:cNvPicPr>
            <a:picLocks noGrp="1" noChangeAspect="1"/>
          </p:cNvPicPr>
          <p:nvPr>
            <p:ph idx="1"/>
          </p:nvPr>
        </p:nvPicPr>
        <p:blipFill>
          <a:blip r:embed="rId2"/>
          <a:stretch>
            <a:fillRect/>
          </a:stretch>
        </p:blipFill>
        <p:spPr>
          <a:xfrm>
            <a:off x="2181161" y="1628530"/>
            <a:ext cx="7829678" cy="5101154"/>
          </a:xfrm>
        </p:spPr>
      </p:pic>
      <p:pic>
        <p:nvPicPr>
          <p:cNvPr id="7" name="Picture 6" descr="A picture containing knife&#10;&#10;Description automatically generated">
            <a:extLst>
              <a:ext uri="{FF2B5EF4-FFF2-40B4-BE49-F238E27FC236}">
                <a16:creationId xmlns:a16="http://schemas.microsoft.com/office/drawing/2014/main" id="{D6BB91B1-E19D-46DB-ADBF-BDF4CD1E81E5}"/>
              </a:ext>
            </a:extLst>
          </p:cNvPr>
          <p:cNvPicPr>
            <a:picLocks noChangeAspect="1"/>
          </p:cNvPicPr>
          <p:nvPr/>
        </p:nvPicPr>
        <p:blipFill>
          <a:blip r:embed="rId3"/>
          <a:stretch>
            <a:fillRect/>
          </a:stretch>
        </p:blipFill>
        <p:spPr>
          <a:xfrm>
            <a:off x="9495692" y="0"/>
            <a:ext cx="2696308" cy="674077"/>
          </a:xfrm>
          <a:prstGeom prst="rect">
            <a:avLst/>
          </a:prstGeom>
        </p:spPr>
      </p:pic>
    </p:spTree>
    <p:extLst>
      <p:ext uri="{BB962C8B-B14F-4D97-AF65-F5344CB8AC3E}">
        <p14:creationId xmlns:p14="http://schemas.microsoft.com/office/powerpoint/2010/main" val="21505178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B1513-95C4-473F-9895-EEE0773344CA}"/>
              </a:ext>
            </a:extLst>
          </p:cNvPr>
          <p:cNvSpPr>
            <a:spLocks noGrp="1"/>
          </p:cNvSpPr>
          <p:nvPr>
            <p:ph type="title"/>
          </p:nvPr>
        </p:nvSpPr>
        <p:spPr>
          <a:xfrm>
            <a:off x="1179442" y="251791"/>
            <a:ext cx="9948805" cy="1253453"/>
          </a:xfrm>
        </p:spPr>
        <p:txBody>
          <a:bodyPr>
            <a:normAutofit/>
          </a:bodyPr>
          <a:lstStyle/>
          <a:p>
            <a:r>
              <a:rPr lang="en-US" sz="3200" dirty="0"/>
              <a:t>Processing descriptive metadata in </a:t>
            </a:r>
            <a:r>
              <a:rPr lang="en-US" sz="3200" dirty="0" err="1"/>
              <a:t>VideoBank</a:t>
            </a:r>
            <a:endParaRPr lang="en-US" sz="3200" dirty="0"/>
          </a:p>
        </p:txBody>
      </p:sp>
      <p:pic>
        <p:nvPicPr>
          <p:cNvPr id="6" name="Content Placeholder 5" descr="A picture containing knife&#10;&#10;Description automatically generated">
            <a:extLst>
              <a:ext uri="{FF2B5EF4-FFF2-40B4-BE49-F238E27FC236}">
                <a16:creationId xmlns:a16="http://schemas.microsoft.com/office/drawing/2014/main" id="{B8F15532-ED54-49B5-AEC1-DCE02866D87F}"/>
              </a:ext>
            </a:extLst>
          </p:cNvPr>
          <p:cNvPicPr>
            <a:picLocks noGrp="1" noChangeAspect="1"/>
          </p:cNvPicPr>
          <p:nvPr>
            <p:ph idx="1"/>
          </p:nvPr>
        </p:nvPicPr>
        <p:blipFill>
          <a:blip r:embed="rId2"/>
          <a:stretch>
            <a:fillRect/>
          </a:stretch>
        </p:blipFill>
        <p:spPr>
          <a:xfrm>
            <a:off x="9568070" y="0"/>
            <a:ext cx="2623930" cy="655983"/>
          </a:xfrm>
        </p:spPr>
      </p:pic>
      <p:pic>
        <p:nvPicPr>
          <p:cNvPr id="8" name="Picture 7" descr="A screenshot of a video game&#10;&#10;Description automatically generated">
            <a:extLst>
              <a:ext uri="{FF2B5EF4-FFF2-40B4-BE49-F238E27FC236}">
                <a16:creationId xmlns:a16="http://schemas.microsoft.com/office/drawing/2014/main" id="{3E550A05-22B9-4CF0-8BEA-C2ED21288C16}"/>
              </a:ext>
            </a:extLst>
          </p:cNvPr>
          <p:cNvPicPr>
            <a:picLocks noChangeAspect="1"/>
          </p:cNvPicPr>
          <p:nvPr/>
        </p:nvPicPr>
        <p:blipFill>
          <a:blip r:embed="rId3"/>
          <a:stretch>
            <a:fillRect/>
          </a:stretch>
        </p:blipFill>
        <p:spPr>
          <a:xfrm>
            <a:off x="1762540" y="1219200"/>
            <a:ext cx="8655668" cy="5512191"/>
          </a:xfrm>
          <a:prstGeom prst="rect">
            <a:avLst/>
          </a:prstGeom>
        </p:spPr>
      </p:pic>
    </p:spTree>
    <p:extLst>
      <p:ext uri="{BB962C8B-B14F-4D97-AF65-F5344CB8AC3E}">
        <p14:creationId xmlns:p14="http://schemas.microsoft.com/office/powerpoint/2010/main" val="570480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DD16B-FB70-44A9-BA36-93797ACEA516}"/>
              </a:ext>
            </a:extLst>
          </p:cNvPr>
          <p:cNvSpPr>
            <a:spLocks noGrp="1"/>
          </p:cNvSpPr>
          <p:nvPr>
            <p:ph type="title"/>
          </p:nvPr>
        </p:nvSpPr>
        <p:spPr>
          <a:xfrm>
            <a:off x="980661" y="1391478"/>
            <a:ext cx="10144539" cy="760518"/>
          </a:xfrm>
        </p:spPr>
        <p:txBody>
          <a:bodyPr>
            <a:normAutofit fontScale="90000"/>
          </a:bodyPr>
          <a:lstStyle/>
          <a:p>
            <a:r>
              <a:rPr lang="en-US" dirty="0"/>
              <a:t>   Thank you! </a:t>
            </a:r>
            <a:br>
              <a:rPr lang="en-US" dirty="0"/>
            </a:br>
            <a:r>
              <a:rPr lang="en-US" sz="4000" dirty="0"/>
              <a:t>     </a:t>
            </a:r>
            <a:br>
              <a:rPr lang="en-US" sz="4000" dirty="0"/>
            </a:br>
            <a:r>
              <a:rPr lang="en-US" sz="4000" dirty="0"/>
              <a:t>          </a:t>
            </a:r>
            <a:r>
              <a:rPr lang="en-US" sz="3100" dirty="0"/>
              <a:t>Email: </a:t>
            </a:r>
            <a:r>
              <a:rPr lang="en-US" sz="3100" dirty="0">
                <a:solidFill>
                  <a:srgbClr val="00B0F0"/>
                </a:solidFill>
                <a:hlinkClick r:id="rId2">
                  <a:extLst>
                    <a:ext uri="{A12FA001-AC4F-418D-AE19-62706E023703}">
                      <ahyp:hlinkClr xmlns:ahyp="http://schemas.microsoft.com/office/drawing/2018/hyperlinkcolor" val="tx"/>
                    </a:ext>
                  </a:extLst>
                </a:hlinkClick>
              </a:rPr>
              <a:t>mvaligorsk@pa.gov</a:t>
            </a:r>
            <a:br>
              <a:rPr lang="en-US" sz="3100" dirty="0">
                <a:solidFill>
                  <a:srgbClr val="00B0F0"/>
                </a:solidFill>
              </a:rPr>
            </a:br>
            <a:r>
              <a:rPr lang="en-US" sz="4000" dirty="0"/>
              <a:t> </a:t>
            </a:r>
            <a:endParaRPr lang="en-US" dirty="0"/>
          </a:p>
        </p:txBody>
      </p:sp>
      <p:pic>
        <p:nvPicPr>
          <p:cNvPr id="5" name="Content Placeholder 4" descr="A picture containing knife&#10;&#10;Description automatically generated">
            <a:extLst>
              <a:ext uri="{FF2B5EF4-FFF2-40B4-BE49-F238E27FC236}">
                <a16:creationId xmlns:a16="http://schemas.microsoft.com/office/drawing/2014/main" id="{AC5BC379-F465-4C0B-945E-FF8DADF9F8BE}"/>
              </a:ext>
            </a:extLst>
          </p:cNvPr>
          <p:cNvPicPr>
            <a:picLocks noGrp="1" noChangeAspect="1"/>
          </p:cNvPicPr>
          <p:nvPr>
            <p:ph idx="1"/>
          </p:nvPr>
        </p:nvPicPr>
        <p:blipFill>
          <a:blip r:embed="rId3"/>
          <a:stretch>
            <a:fillRect/>
          </a:stretch>
        </p:blipFill>
        <p:spPr>
          <a:xfrm>
            <a:off x="7859152" y="0"/>
            <a:ext cx="4332848" cy="1083212"/>
          </a:xfrm>
        </p:spPr>
      </p:pic>
      <p:sp>
        <p:nvSpPr>
          <p:cNvPr id="11" name="Rectangle 4">
            <a:extLst>
              <a:ext uri="{FF2B5EF4-FFF2-40B4-BE49-F238E27FC236}">
                <a16:creationId xmlns:a16="http://schemas.microsoft.com/office/drawing/2014/main" id="{04180009-0432-45C7-8F26-D32C332E1FA1}"/>
              </a:ext>
            </a:extLst>
          </p:cNvPr>
          <p:cNvSpPr>
            <a:spLocks noChangeArrowheads="1"/>
          </p:cNvSpPr>
          <p:nvPr/>
        </p:nvSpPr>
        <p:spPr bwMode="auto">
          <a:xfrm>
            <a:off x="1186069" y="2664198"/>
            <a:ext cx="10144540"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mn-cs"/>
              </a:rPr>
              <a:t>Resources: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ARSC Guide to Audio Preservation</a:t>
            </a: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en-US" altLang="en-US"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hlinkClick r:id="rId4">
                  <a:extLst>
                    <a:ext uri="{A12FA001-AC4F-418D-AE19-62706E023703}">
                      <ahyp:hlinkClr xmlns:ahyp="http://schemas.microsoft.com/office/drawing/2018/hyperlinkcolor" val="tx"/>
                    </a:ext>
                  </a:extLst>
                </a:hlinkClick>
              </a:rPr>
              <a:t>https://clir.wordpress.clir.org/wp-content/uploads/sites/6/pub164.pdf</a:t>
            </a:r>
            <a:endParaRPr kumimoji="0" lang="en-US" altLang="en-US"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ARSC Audiotape Tutorial: Common Track Formats for Quarter-Inch Magnetic Tape</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sng" strike="noStrike" kern="1200" cap="none" spc="0" normalizeH="0" baseline="0" noProof="0" dirty="0">
                <a:ln>
                  <a:noFill/>
                </a:ln>
                <a:solidFill>
                  <a:srgbClr val="00B0F0"/>
                </a:solidFill>
                <a:effectLst/>
                <a:uLnTx/>
                <a:uFillTx/>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https://www.youtube.com/watch?v=zxEgS8V8-ho</a:t>
            </a:r>
            <a:endParaRPr kumimoji="0" lang="en-US" sz="1800" b="0" i="0" u="none" strike="noStrike" kern="1200" cap="none" spc="0" normalizeH="0" baseline="0" noProof="0" dirty="0">
              <a:ln>
                <a:noFill/>
              </a:ln>
              <a:solidFill>
                <a:srgbClr val="00B0F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AVCC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AVPreserve</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hlinkClick r:id="rId6">
                  <a:extLst>
                    <a:ext uri="{A12FA001-AC4F-418D-AE19-62706E023703}">
                      <ahyp:hlinkClr xmlns:ahyp="http://schemas.microsoft.com/office/drawing/2018/hyperlinkcolor" val="tx"/>
                    </a:ext>
                  </a:extLst>
                </a:hlinkClick>
              </a:rPr>
              <a:t>https://www.weareavp.com/products/avcc</a:t>
            </a:r>
            <a:endParaRPr kumimoji="0" lang="en-US" altLang="en-US"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Audacity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hlinkClick r:id="rId7">
                  <a:extLst>
                    <a:ext uri="{A12FA001-AC4F-418D-AE19-62706E023703}">
                      <ahyp:hlinkClr xmlns:ahyp="http://schemas.microsoft.com/office/drawing/2018/hyperlinkcolor" val="tx"/>
                    </a:ext>
                  </a:extLst>
                </a:hlinkClick>
              </a:rPr>
              <a:t>https://www.audacityteam.org/</a:t>
            </a:r>
            <a:endParaRPr kumimoji="0" lang="en-US" altLang="en-US"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68505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C00000"/>
                </a:solidFill>
              </a:rPr>
              <a:t>Questions &amp; Comments</a:t>
            </a:r>
          </a:p>
        </p:txBody>
      </p:sp>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6691" y="2228853"/>
            <a:ext cx="2282075" cy="3396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A drawing of a face&#10;&#10;Description automatically generated">
            <a:extLst>
              <a:ext uri="{FF2B5EF4-FFF2-40B4-BE49-F238E27FC236}">
                <a16:creationId xmlns:a16="http://schemas.microsoft.com/office/drawing/2014/main" id="{6A166834-98FA-4087-9D67-673815EFFE74}"/>
              </a:ext>
            </a:extLst>
          </p:cNvPr>
          <p:cNvPicPr>
            <a:picLocks noChangeAspect="1"/>
          </p:cNvPicPr>
          <p:nvPr/>
        </p:nvPicPr>
        <p:blipFill>
          <a:blip r:embed="rId3"/>
          <a:stretch>
            <a:fillRect/>
          </a:stretch>
        </p:blipFill>
        <p:spPr>
          <a:xfrm>
            <a:off x="10351382" y="5350491"/>
            <a:ext cx="1224734" cy="1188421"/>
          </a:xfrm>
          <a:prstGeom prst="rect">
            <a:avLst/>
          </a:prstGeom>
        </p:spPr>
      </p:pic>
      <p:pic>
        <p:nvPicPr>
          <p:cNvPr id="4" name="Picture 3">
            <a:extLst>
              <a:ext uri="{FF2B5EF4-FFF2-40B4-BE49-F238E27FC236}">
                <a16:creationId xmlns:a16="http://schemas.microsoft.com/office/drawing/2014/main" id="{C370A317-DCC9-4E45-8A76-D6A3D5E106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871" y="5457824"/>
            <a:ext cx="1407459" cy="1085370"/>
          </a:xfrm>
          <a:prstGeom prst="rect">
            <a:avLst/>
          </a:prstGeom>
        </p:spPr>
      </p:pic>
    </p:spTree>
    <p:extLst>
      <p:ext uri="{BB962C8B-B14F-4D97-AF65-F5344CB8AC3E}">
        <p14:creationId xmlns:p14="http://schemas.microsoft.com/office/powerpoint/2010/main" val="24819511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FD53E-CFF4-46A8-8E01-E9AFC8804D7D}"/>
              </a:ext>
            </a:extLst>
          </p:cNvPr>
          <p:cNvSpPr>
            <a:spLocks noGrp="1"/>
          </p:cNvSpPr>
          <p:nvPr>
            <p:ph type="title"/>
          </p:nvPr>
        </p:nvSpPr>
        <p:spPr/>
        <p:txBody>
          <a:bodyPr/>
          <a:lstStyle/>
          <a:p>
            <a:r>
              <a:rPr lang="en-US" b="1" dirty="0">
                <a:solidFill>
                  <a:srgbClr val="C00000"/>
                </a:solidFill>
              </a:rPr>
              <a:t>News from NARA</a:t>
            </a:r>
            <a:br>
              <a:rPr lang="en-US" b="1" dirty="0">
                <a:solidFill>
                  <a:srgbClr val="C00000"/>
                </a:solidFill>
              </a:rPr>
            </a:br>
            <a:endParaRPr lang="en-US" dirty="0"/>
          </a:p>
        </p:txBody>
      </p:sp>
      <p:pic>
        <p:nvPicPr>
          <p:cNvPr id="4098" name="Picture 2">
            <a:extLst>
              <a:ext uri="{FF2B5EF4-FFF2-40B4-BE49-F238E27FC236}">
                <a16:creationId xmlns:a16="http://schemas.microsoft.com/office/drawing/2014/main" id="{1C9E191B-0FB5-49DC-9946-674B4FE0A55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24538" y="319088"/>
            <a:ext cx="912495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A95EEBBC-AAFD-4B92-B244-01D1EDDDF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3778" y="3058081"/>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BE5F2601-2F70-4C86-AC48-13216E10CB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870" y="1199332"/>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28E25D4-DEE8-4F7A-B3D2-63DFC82110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871" y="5457824"/>
            <a:ext cx="1407459" cy="1085370"/>
          </a:xfrm>
          <a:prstGeom prst="rect">
            <a:avLst/>
          </a:prstGeom>
        </p:spPr>
      </p:pic>
      <p:pic>
        <p:nvPicPr>
          <p:cNvPr id="5" name="Google Shape;91;p13" descr="A drawing of a face&#10;&#10;Description automatically generated">
            <a:extLst>
              <a:ext uri="{FF2B5EF4-FFF2-40B4-BE49-F238E27FC236}">
                <a16:creationId xmlns:a16="http://schemas.microsoft.com/office/drawing/2014/main" id="{0B8D8A23-20EC-4EF8-A3C5-633B109DA1DC}"/>
              </a:ext>
            </a:extLst>
          </p:cNvPr>
          <p:cNvPicPr preferRelativeResize="0"/>
          <p:nvPr/>
        </p:nvPicPr>
        <p:blipFill rotWithShape="1">
          <a:blip r:embed="rId6">
            <a:alphaModFix/>
          </a:blip>
          <a:srcRect/>
          <a:stretch/>
        </p:blipFill>
        <p:spPr>
          <a:xfrm>
            <a:off x="10351382" y="5350491"/>
            <a:ext cx="1149319" cy="1188421"/>
          </a:xfrm>
          <a:prstGeom prst="rect">
            <a:avLst/>
          </a:prstGeom>
          <a:noFill/>
          <a:ln>
            <a:noFill/>
          </a:ln>
        </p:spPr>
      </p:pic>
      <p:sp>
        <p:nvSpPr>
          <p:cNvPr id="15" name="TextBox 14">
            <a:extLst>
              <a:ext uri="{FF2B5EF4-FFF2-40B4-BE49-F238E27FC236}">
                <a16:creationId xmlns:a16="http://schemas.microsoft.com/office/drawing/2014/main" id="{1B570475-C20E-4676-B07E-A9D767233910}"/>
              </a:ext>
            </a:extLst>
          </p:cNvPr>
          <p:cNvSpPr txBox="1"/>
          <p:nvPr/>
        </p:nvSpPr>
        <p:spPr>
          <a:xfrm rot="10800000" flipV="1">
            <a:off x="3819525" y="5769958"/>
            <a:ext cx="4552949" cy="738664"/>
          </a:xfrm>
          <a:prstGeom prst="rect">
            <a:avLst/>
          </a:prstGeom>
          <a:noFill/>
        </p:spPr>
        <p:txBody>
          <a:bodyPr wrap="square">
            <a:spAutoFit/>
          </a:bodyPr>
          <a:lstStyle/>
          <a:p>
            <a:br>
              <a:rPr lang="en-US" b="1" dirty="0">
                <a:solidFill>
                  <a:srgbClr val="C00000"/>
                </a:solidFill>
              </a:rPr>
            </a:br>
            <a:r>
              <a:rPr lang="en-US" sz="2400" b="1" dirty="0">
                <a:solidFill>
                  <a:schemeClr val="accent1"/>
                </a:solidFill>
              </a:rPr>
              <a:t>https://www.archives.gov/news</a:t>
            </a:r>
            <a:endParaRPr lang="en-US" sz="2400" dirty="0">
              <a:solidFill>
                <a:schemeClr val="accent1"/>
              </a:solidFill>
            </a:endParaRPr>
          </a:p>
        </p:txBody>
      </p:sp>
    </p:spTree>
    <p:extLst>
      <p:ext uri="{BB962C8B-B14F-4D97-AF65-F5344CB8AC3E}">
        <p14:creationId xmlns:p14="http://schemas.microsoft.com/office/powerpoint/2010/main" val="19525092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68F14-414C-455E-8904-9E83BB7D2902}"/>
              </a:ext>
            </a:extLst>
          </p:cNvPr>
          <p:cNvSpPr>
            <a:spLocks noGrp="1"/>
          </p:cNvSpPr>
          <p:nvPr>
            <p:ph type="title"/>
          </p:nvPr>
        </p:nvSpPr>
        <p:spPr>
          <a:xfrm>
            <a:off x="667512" y="229147"/>
            <a:ext cx="10139553" cy="1531073"/>
          </a:xfrm>
        </p:spPr>
        <p:txBody>
          <a:bodyPr>
            <a:normAutofit fontScale="90000"/>
          </a:bodyPr>
          <a:lstStyle/>
          <a:p>
            <a:pPr marL="0" indent="0">
              <a:buNone/>
            </a:pPr>
            <a:br>
              <a:rPr lang="en-US" sz="6000" b="1" dirty="0">
                <a:effectLst/>
              </a:rPr>
            </a:br>
            <a:r>
              <a:rPr lang="en-US" sz="4900" b="1" dirty="0">
                <a:solidFill>
                  <a:srgbClr val="C00000"/>
                </a:solidFill>
                <a:effectLst/>
              </a:rPr>
              <a:t>Upcoming </a:t>
            </a:r>
            <a:r>
              <a:rPr lang="en-US" sz="4900" b="1" dirty="0">
                <a:solidFill>
                  <a:srgbClr val="C00000"/>
                </a:solidFill>
              </a:rPr>
              <a:t>Webinars </a:t>
            </a:r>
            <a:br>
              <a:rPr lang="en-US" sz="4900" b="1" dirty="0">
                <a:solidFill>
                  <a:srgbClr val="FF0000"/>
                </a:solidFill>
              </a:rPr>
            </a:br>
            <a:endParaRPr lang="en-US" sz="2200" dirty="0"/>
          </a:p>
        </p:txBody>
      </p:sp>
      <p:sp>
        <p:nvSpPr>
          <p:cNvPr id="3" name="Content Placeholder 2">
            <a:extLst>
              <a:ext uri="{FF2B5EF4-FFF2-40B4-BE49-F238E27FC236}">
                <a16:creationId xmlns:a16="http://schemas.microsoft.com/office/drawing/2014/main" id="{1EEFAEA5-FF6D-4334-B226-2F9834CBAF72}"/>
              </a:ext>
            </a:extLst>
          </p:cNvPr>
          <p:cNvSpPr>
            <a:spLocks noGrp="1"/>
          </p:cNvSpPr>
          <p:nvPr>
            <p:ph idx="1"/>
          </p:nvPr>
        </p:nvSpPr>
        <p:spPr>
          <a:xfrm>
            <a:off x="1419225" y="1550894"/>
            <a:ext cx="9599295" cy="4622891"/>
          </a:xfrm>
        </p:spPr>
        <p:txBody>
          <a:bodyPr>
            <a:normAutofit/>
          </a:bodyPr>
          <a:lstStyle/>
          <a:p>
            <a:pPr marL="0" marR="0" indent="0">
              <a:lnSpc>
                <a:spcPct val="107000"/>
              </a:lnSpc>
              <a:spcBef>
                <a:spcPts val="0"/>
              </a:spcBef>
              <a:spcAft>
                <a:spcPts val="800"/>
              </a:spcAft>
              <a:buNone/>
            </a:pPr>
            <a:endParaRPr lang="en-US" sz="2000" b="1"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000" u="sng" dirty="0"/>
              <a:t>State Electronic Records Initiative (SERI) Webinar</a:t>
            </a:r>
          </a:p>
          <a:p>
            <a:pPr marL="0" marR="0" indent="0">
              <a:lnSpc>
                <a:spcPct val="107000"/>
              </a:lnSpc>
              <a:spcBef>
                <a:spcPts val="0"/>
              </a:spcBef>
              <a:spcAft>
                <a:spcPts val="800"/>
              </a:spcAft>
              <a:buNone/>
            </a:pPr>
            <a:r>
              <a:rPr lang="en-US" sz="2000" b="1" dirty="0">
                <a:latin typeface="Calibri" panose="020F0502020204030204" pitchFamily="34" charset="0"/>
                <a:ea typeface="Calibri" panose="020F0502020204030204" pitchFamily="34" charset="0"/>
                <a:cs typeface="Times New Roman" panose="02020603050405020304" pitchFamily="18" charset="0"/>
              </a:rPr>
              <a:t>O</a:t>
            </a:r>
            <a:r>
              <a:rPr lang="en-US" sz="2000" b="1" dirty="0">
                <a:effectLst/>
                <a:latin typeface="Calibri" panose="020F0502020204030204" pitchFamily="34" charset="0"/>
                <a:ea typeface="Calibri" panose="020F0502020204030204" pitchFamily="34" charset="0"/>
                <a:cs typeface="Times New Roman" panose="02020603050405020304" pitchFamily="18" charset="0"/>
              </a:rPr>
              <a:t>ctober 13: Home is Where the Records Are: Managing Records in a Teleworking World</a:t>
            </a:r>
            <a:endParaRPr lang="en-US" sz="2000" b="1" dirty="0">
              <a:effectLst/>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1400" dirty="0">
                <a:solidFill>
                  <a:srgbClr val="1F497D"/>
                </a:solidFill>
              </a:rPr>
              <a:t>For registration: </a:t>
            </a:r>
            <a:r>
              <a:rPr lang="en-US" sz="1400" dirty="0">
                <a:solidFill>
                  <a:srgbClr val="1F497D"/>
                </a:solidFill>
                <a:hlinkClick r:id="rId2"/>
              </a:rPr>
              <a:t>https://www.statearchivists.org/programs/state-electronic-records-initiative/seri-webinars/</a:t>
            </a:r>
            <a:endParaRPr lang="en-US" sz="1400" b="1" dirty="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u="sng"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000" u="sng" dirty="0">
                <a:effectLst/>
                <a:ea typeface="Calibri" panose="020F0502020204030204" pitchFamily="34" charset="0"/>
                <a:cs typeface="Times New Roman" panose="02020603050405020304" pitchFamily="18" charset="0"/>
              </a:rPr>
              <a:t>CoSA Member Webinars</a:t>
            </a:r>
          </a:p>
          <a:p>
            <a:pPr marL="0" marR="0" indent="0">
              <a:lnSpc>
                <a:spcPct val="107000"/>
              </a:lnSpc>
              <a:spcBef>
                <a:spcPts val="0"/>
              </a:spcBef>
              <a:spcAft>
                <a:spcPts val="800"/>
              </a:spcAft>
              <a:buNone/>
            </a:pPr>
            <a:r>
              <a:rPr lang="en-US" sz="2000" b="1" dirty="0">
                <a:effectLst/>
                <a:ea typeface="Calibri" panose="020F0502020204030204" pitchFamily="34" charset="0"/>
                <a:cs typeface="Times New Roman" panose="02020603050405020304" pitchFamily="18" charset="0"/>
              </a:rPr>
              <a:t>October 22:  State Archives Showcase - California &amp; Louisiana</a:t>
            </a:r>
          </a:p>
          <a:p>
            <a:pPr marL="0" indent="0">
              <a:lnSpc>
                <a:spcPct val="107000"/>
              </a:lnSpc>
              <a:spcBef>
                <a:spcPts val="0"/>
              </a:spcBef>
              <a:spcAft>
                <a:spcPts val="800"/>
              </a:spcAft>
              <a:buNone/>
            </a:pPr>
            <a:r>
              <a:rPr lang="en-US" sz="2000" b="1" dirty="0">
                <a:ea typeface="Calibri" panose="020F0502020204030204" pitchFamily="34" charset="0"/>
                <a:cs typeface="Times New Roman" panose="02020603050405020304" pitchFamily="18" charset="0"/>
              </a:rPr>
              <a:t>November 19:  State Archives Showcase - Utah &amp; District of Columbia</a:t>
            </a:r>
            <a:endParaRPr lang="en-US" sz="2000" dirty="0"/>
          </a:p>
          <a:p>
            <a:pPr marL="0" indent="0">
              <a:buNone/>
            </a:pPr>
            <a:r>
              <a:rPr lang="en-US" sz="1400" dirty="0">
                <a:solidFill>
                  <a:srgbClr val="1F497D"/>
                </a:solidFill>
              </a:rPr>
              <a:t>For registration: </a:t>
            </a:r>
            <a:r>
              <a:rPr lang="en-US" sz="1400" dirty="0">
                <a:hlinkClick r:id="rId3"/>
              </a:rPr>
              <a:t>https://www.statearchivists.org/programs/cosa-webinar-series/</a:t>
            </a:r>
            <a:endParaRPr lang="en-US" sz="1400" dirty="0"/>
          </a:p>
          <a:p>
            <a:endParaRPr lang="en-US" dirty="0"/>
          </a:p>
        </p:txBody>
      </p:sp>
      <p:pic>
        <p:nvPicPr>
          <p:cNvPr id="6" name="Picture 5" descr="A drawing of a face&#10;&#10;Description automatically generated">
            <a:extLst>
              <a:ext uri="{FF2B5EF4-FFF2-40B4-BE49-F238E27FC236}">
                <a16:creationId xmlns:a16="http://schemas.microsoft.com/office/drawing/2014/main" id="{8385C00D-B05A-4949-B2B8-400DC111F376}"/>
              </a:ext>
            </a:extLst>
          </p:cNvPr>
          <p:cNvPicPr>
            <a:picLocks noChangeAspect="1"/>
          </p:cNvPicPr>
          <p:nvPr/>
        </p:nvPicPr>
        <p:blipFill>
          <a:blip r:embed="rId4"/>
          <a:stretch>
            <a:fillRect/>
          </a:stretch>
        </p:blipFill>
        <p:spPr>
          <a:xfrm>
            <a:off x="10351381" y="5350491"/>
            <a:ext cx="1158747" cy="1188421"/>
          </a:xfrm>
          <a:prstGeom prst="rect">
            <a:avLst/>
          </a:prstGeom>
        </p:spPr>
      </p:pic>
      <p:pic>
        <p:nvPicPr>
          <p:cNvPr id="4" name="Picture 3">
            <a:extLst>
              <a:ext uri="{FF2B5EF4-FFF2-40B4-BE49-F238E27FC236}">
                <a16:creationId xmlns:a16="http://schemas.microsoft.com/office/drawing/2014/main" id="{AB0B40B0-2252-4B2C-83CE-7B4B3F6C8E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871" y="5457824"/>
            <a:ext cx="1407459" cy="1085370"/>
          </a:xfrm>
          <a:prstGeom prst="rect">
            <a:avLst/>
          </a:prstGeom>
        </p:spPr>
      </p:pic>
    </p:spTree>
    <p:extLst>
      <p:ext uri="{BB962C8B-B14F-4D97-AF65-F5344CB8AC3E}">
        <p14:creationId xmlns:p14="http://schemas.microsoft.com/office/powerpoint/2010/main" val="6109893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BA58CE1-56E5-4D41-90E3-9A6E4B48BA2B}"/>
              </a:ext>
            </a:extLst>
          </p:cNvPr>
          <p:cNvSpPr>
            <a:spLocks noGrp="1"/>
          </p:cNvSpPr>
          <p:nvPr>
            <p:ph type="title"/>
          </p:nvPr>
        </p:nvSpPr>
        <p:spPr>
          <a:xfrm>
            <a:off x="838199" y="581941"/>
            <a:ext cx="10515600" cy="1325563"/>
          </a:xfrm>
        </p:spPr>
        <p:txBody>
          <a:bodyPr>
            <a:normAutofit/>
          </a:bodyPr>
          <a:lstStyle/>
          <a:p>
            <a:r>
              <a:rPr lang="en-US" b="1" dirty="0">
                <a:solidFill>
                  <a:srgbClr val="C00000"/>
                </a:solidFill>
              </a:rPr>
              <a:t>2020 Electronic Records Day</a:t>
            </a:r>
            <a:br>
              <a:rPr lang="en-US" b="1" dirty="0">
                <a:solidFill>
                  <a:srgbClr val="C00000"/>
                </a:solidFill>
              </a:rPr>
            </a:br>
            <a:r>
              <a:rPr lang="en-US" b="1" dirty="0">
                <a:solidFill>
                  <a:srgbClr val="C00000"/>
                </a:solidFill>
              </a:rPr>
              <a:t>October 9, 2020</a:t>
            </a:r>
          </a:p>
        </p:txBody>
      </p:sp>
      <p:sp>
        <p:nvSpPr>
          <p:cNvPr id="3" name="Content Placeholder 2">
            <a:extLst>
              <a:ext uri="{FF2B5EF4-FFF2-40B4-BE49-F238E27FC236}">
                <a16:creationId xmlns:a16="http://schemas.microsoft.com/office/drawing/2014/main" id="{53A22D29-0B66-4A0E-B3AA-139C1D4F30F9}"/>
              </a:ext>
            </a:extLst>
          </p:cNvPr>
          <p:cNvSpPr>
            <a:spLocks noGrp="1"/>
          </p:cNvSpPr>
          <p:nvPr>
            <p:ph idx="1"/>
          </p:nvPr>
        </p:nvSpPr>
        <p:spPr/>
        <p:txBody>
          <a:bodyPr/>
          <a:lstStyle/>
          <a:p>
            <a:endParaRPr lang="en-US" dirty="0"/>
          </a:p>
          <a:p>
            <a:pPr marL="0" indent="0">
              <a:buNone/>
            </a:pPr>
            <a:endParaRPr lang="en-US" dirty="0"/>
          </a:p>
        </p:txBody>
      </p:sp>
      <p:pic>
        <p:nvPicPr>
          <p:cNvPr id="1026" name="Picture 2">
            <a:extLst>
              <a:ext uri="{FF2B5EF4-FFF2-40B4-BE49-F238E27FC236}">
                <a16:creationId xmlns:a16="http://schemas.microsoft.com/office/drawing/2014/main" id="{9CA4DE84-7EC2-4C39-9101-0B8B3D0798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537" y="2482592"/>
            <a:ext cx="8162925" cy="2276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drawing of a face&#10;&#10;Description automatically generated">
            <a:extLst>
              <a:ext uri="{FF2B5EF4-FFF2-40B4-BE49-F238E27FC236}">
                <a16:creationId xmlns:a16="http://schemas.microsoft.com/office/drawing/2014/main" id="{B2D14849-25FB-423D-A9D2-704E3F29905A}"/>
              </a:ext>
            </a:extLst>
          </p:cNvPr>
          <p:cNvPicPr>
            <a:picLocks noChangeAspect="1"/>
          </p:cNvPicPr>
          <p:nvPr/>
        </p:nvPicPr>
        <p:blipFill>
          <a:blip r:embed="rId3"/>
          <a:stretch>
            <a:fillRect/>
          </a:stretch>
        </p:blipFill>
        <p:spPr>
          <a:xfrm>
            <a:off x="10351382" y="5350491"/>
            <a:ext cx="1196454" cy="1188421"/>
          </a:xfrm>
          <a:prstGeom prst="rect">
            <a:avLst/>
          </a:prstGeom>
        </p:spPr>
      </p:pic>
      <p:pic>
        <p:nvPicPr>
          <p:cNvPr id="4" name="Picture 3">
            <a:extLst>
              <a:ext uri="{FF2B5EF4-FFF2-40B4-BE49-F238E27FC236}">
                <a16:creationId xmlns:a16="http://schemas.microsoft.com/office/drawing/2014/main" id="{082B3C22-303C-4AFB-AB69-21B376732C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871" y="5457824"/>
            <a:ext cx="1407459" cy="1085370"/>
          </a:xfrm>
          <a:prstGeom prst="rect">
            <a:avLst/>
          </a:prstGeom>
        </p:spPr>
      </p:pic>
    </p:spTree>
    <p:extLst>
      <p:ext uri="{BB962C8B-B14F-4D97-AF65-F5344CB8AC3E}">
        <p14:creationId xmlns:p14="http://schemas.microsoft.com/office/powerpoint/2010/main" val="771177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5"/>
          <p:cNvSpPr txBox="1">
            <a:spLocks noGrp="1"/>
          </p:cNvSpPr>
          <p:nvPr>
            <p:ph type="body" idx="1"/>
          </p:nvPr>
        </p:nvSpPr>
        <p:spPr>
          <a:xfrm>
            <a:off x="2366075" y="318175"/>
            <a:ext cx="8484855" cy="539700"/>
          </a:xfrm>
          <a:prstGeom prst="rect">
            <a:avLst/>
          </a:prstGeom>
          <a:noFill/>
          <a:ln>
            <a:noFill/>
          </a:ln>
        </p:spPr>
        <p:txBody>
          <a:bodyPr spcFirstLastPara="1" wrap="square" lIns="91400" tIns="45700" rIns="91400" bIns="45700" anchor="t" anchorCtr="0">
            <a:noAutofit/>
          </a:bodyPr>
          <a:lstStyle/>
          <a:p>
            <a:pPr marL="0" indent="0" algn="l">
              <a:lnSpc>
                <a:spcPct val="80000"/>
              </a:lnSpc>
              <a:spcBef>
                <a:spcPts val="0"/>
              </a:spcBef>
            </a:pPr>
            <a:r>
              <a:rPr lang="en-US" sz="2400">
                <a:latin typeface="Century Schoolbook"/>
                <a:ea typeface="Century Schoolbook"/>
                <a:cs typeface="Century Schoolbook"/>
                <a:sym typeface="Century Schoolbook"/>
              </a:rPr>
              <a:t>MOVING IMAGE AND SOUND RESEARCH AT NARA</a:t>
            </a:r>
            <a:endParaRPr sz="2400">
              <a:latin typeface="Century Schoolbook"/>
              <a:ea typeface="Century Schoolbook"/>
              <a:cs typeface="Century Schoolbook"/>
              <a:sym typeface="Century Schoolbook"/>
            </a:endParaRPr>
          </a:p>
        </p:txBody>
      </p:sp>
      <p:sp>
        <p:nvSpPr>
          <p:cNvPr id="60" name="Google Shape;60;p5"/>
          <p:cNvSpPr txBox="1">
            <a:spLocks noGrp="1"/>
          </p:cNvSpPr>
          <p:nvPr>
            <p:ph type="body" idx="3"/>
          </p:nvPr>
        </p:nvSpPr>
        <p:spPr>
          <a:xfrm>
            <a:off x="486837" y="1286073"/>
            <a:ext cx="5453100" cy="4602408"/>
          </a:xfrm>
          <a:prstGeom prst="rect">
            <a:avLst/>
          </a:prstGeom>
          <a:noFill/>
          <a:ln>
            <a:noFill/>
          </a:ln>
        </p:spPr>
        <p:txBody>
          <a:bodyPr spcFirstLastPara="1" wrap="square" lIns="91400" tIns="45700" rIns="91400" bIns="45700" anchor="t" anchorCtr="0">
            <a:noAutofit/>
          </a:bodyPr>
          <a:lstStyle/>
          <a:p>
            <a:pPr indent="-279393" algn="l">
              <a:buClr>
                <a:schemeClr val="accent1"/>
              </a:buClr>
              <a:buSzPts val="1600"/>
              <a:buFont typeface="Century Schoolbook"/>
              <a:buChar char="•"/>
            </a:pPr>
            <a:r>
              <a:rPr lang="en-US" sz="2133">
                <a:latin typeface="Century Schoolbook"/>
                <a:ea typeface="Century Schoolbook"/>
                <a:cs typeface="Century Schoolbook"/>
                <a:sym typeface="Century Schoolbook"/>
              </a:rPr>
              <a:t>Reference Staff Operates Motion Picture and Recorded Sound Research Room in College Park</a:t>
            </a:r>
            <a:endParaRPr sz="2133">
              <a:latin typeface="Century Schoolbook"/>
              <a:ea typeface="Century Schoolbook"/>
              <a:cs typeface="Century Schoolbook"/>
              <a:sym typeface="Century Schoolbook"/>
            </a:endParaRPr>
          </a:p>
          <a:p>
            <a:pPr indent="-143930" algn="l">
              <a:buClr>
                <a:schemeClr val="accent1"/>
              </a:buClr>
            </a:pPr>
            <a:endParaRPr sz="2133">
              <a:latin typeface="Century Schoolbook"/>
              <a:ea typeface="Century Schoolbook"/>
              <a:cs typeface="Century Schoolbook"/>
              <a:sym typeface="Century Schoolbook"/>
            </a:endParaRPr>
          </a:p>
          <a:p>
            <a:pPr indent="-279393" algn="l">
              <a:buClr>
                <a:schemeClr val="accent1"/>
              </a:buClr>
              <a:buSzPts val="1600"/>
              <a:buFont typeface="Century Schoolbook"/>
              <a:buChar char="•"/>
            </a:pPr>
            <a:r>
              <a:rPr lang="en-US" sz="2133">
                <a:latin typeface="Century Schoolbook"/>
                <a:ea typeface="Century Schoolbook"/>
                <a:cs typeface="Century Schoolbook"/>
                <a:sym typeface="Century Schoolbook"/>
              </a:rPr>
              <a:t>Reference Collections Served in a Variety of Formats: Video Tape, DVD, Film Prints, Digital Files</a:t>
            </a:r>
            <a:endParaRPr sz="2133">
              <a:latin typeface="Century Schoolbook"/>
              <a:ea typeface="Century Schoolbook"/>
              <a:cs typeface="Century Schoolbook"/>
              <a:sym typeface="Century Schoolbook"/>
            </a:endParaRPr>
          </a:p>
          <a:p>
            <a:pPr indent="-143930" algn="l">
              <a:buClr>
                <a:schemeClr val="accent1"/>
              </a:buClr>
            </a:pPr>
            <a:endParaRPr sz="2133">
              <a:latin typeface="Century Schoolbook"/>
              <a:ea typeface="Century Schoolbook"/>
              <a:cs typeface="Century Schoolbook"/>
              <a:sym typeface="Century Schoolbook"/>
            </a:endParaRPr>
          </a:p>
          <a:p>
            <a:pPr indent="-279393" algn="l">
              <a:buClr>
                <a:schemeClr val="accent1"/>
              </a:buClr>
              <a:buSzPts val="1600"/>
              <a:buFont typeface="Century Schoolbook"/>
              <a:buChar char="•"/>
            </a:pPr>
            <a:r>
              <a:rPr lang="en-US" sz="2133">
                <a:latin typeface="Century Schoolbook"/>
                <a:ea typeface="Century Schoolbook"/>
                <a:cs typeface="Century Schoolbook"/>
                <a:sym typeface="Century Schoolbook"/>
              </a:rPr>
              <a:t>Self Service and Records Retrieval </a:t>
            </a:r>
            <a:endParaRPr sz="2133">
              <a:latin typeface="Century Schoolbook"/>
              <a:ea typeface="Century Schoolbook"/>
              <a:cs typeface="Century Schoolbook"/>
              <a:sym typeface="Century Schoolbook"/>
            </a:endParaRPr>
          </a:p>
          <a:p>
            <a:pPr indent="-143930" algn="l">
              <a:buClr>
                <a:schemeClr val="accent1"/>
              </a:buClr>
            </a:pPr>
            <a:endParaRPr sz="2133">
              <a:latin typeface="Century Schoolbook"/>
              <a:ea typeface="Century Schoolbook"/>
              <a:cs typeface="Century Schoolbook"/>
              <a:sym typeface="Century Schoolbook"/>
            </a:endParaRPr>
          </a:p>
          <a:p>
            <a:pPr indent="-279393" algn="l">
              <a:buClr>
                <a:schemeClr val="accent1"/>
              </a:buClr>
              <a:buSzPts val="1600"/>
              <a:buFont typeface="Century Schoolbook"/>
              <a:buChar char="•"/>
            </a:pPr>
            <a:r>
              <a:rPr lang="en-US" sz="2133">
                <a:latin typeface="Century Schoolbook"/>
                <a:ea typeface="Century Schoolbook"/>
                <a:cs typeface="Century Schoolbook"/>
                <a:sym typeface="Century Schoolbook"/>
              </a:rPr>
              <a:t>Consultation Services and Numerous Finding Aids</a:t>
            </a:r>
            <a:endParaRPr sz="2133">
              <a:latin typeface="Century Schoolbook"/>
              <a:ea typeface="Century Schoolbook"/>
              <a:cs typeface="Century Schoolbook"/>
              <a:sym typeface="Century Schoolbook"/>
            </a:endParaRPr>
          </a:p>
          <a:p>
            <a:pPr marL="0" indent="0" algn="l">
              <a:spcBef>
                <a:spcPts val="0"/>
              </a:spcBef>
            </a:pPr>
            <a:endParaRPr>
              <a:latin typeface="Source Sans Pro"/>
              <a:ea typeface="Source Sans Pro"/>
              <a:cs typeface="Source Sans Pro"/>
              <a:sym typeface="Source Sans Pro"/>
            </a:endParaRPr>
          </a:p>
        </p:txBody>
      </p:sp>
      <p:pic>
        <p:nvPicPr>
          <p:cNvPr id="61" name="Google Shape;61;p5" descr="motion rr video dupe"/>
          <p:cNvPicPr preferRelativeResize="0"/>
          <p:nvPr/>
        </p:nvPicPr>
        <p:blipFill rotWithShape="1">
          <a:blip r:embed="rId3">
            <a:alphaModFix/>
          </a:blip>
          <a:srcRect/>
          <a:stretch/>
        </p:blipFill>
        <p:spPr>
          <a:xfrm>
            <a:off x="6537038" y="1569836"/>
            <a:ext cx="5255415" cy="4228291"/>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6948" y="746837"/>
            <a:ext cx="7687954" cy="742950"/>
          </a:xfrm>
        </p:spPr>
        <p:txBody>
          <a:bodyPr>
            <a:normAutofit/>
          </a:bodyPr>
          <a:lstStyle/>
          <a:p>
            <a:pPr>
              <a:defRPr/>
            </a:pPr>
            <a:r>
              <a:rPr lang="en-US" b="1" dirty="0">
                <a:solidFill>
                  <a:srgbClr val="C00000"/>
                </a:solidFill>
              </a:rPr>
              <a:t>Webinar Evaluation</a:t>
            </a:r>
          </a:p>
        </p:txBody>
      </p:sp>
      <p:sp>
        <p:nvSpPr>
          <p:cNvPr id="12" name="Content Placeholder 2"/>
          <p:cNvSpPr>
            <a:spLocks noGrp="1"/>
          </p:cNvSpPr>
          <p:nvPr>
            <p:ph idx="1"/>
          </p:nvPr>
        </p:nvSpPr>
        <p:spPr>
          <a:xfrm>
            <a:off x="1685645" y="1587865"/>
            <a:ext cx="8525435" cy="4493213"/>
          </a:xfrm>
        </p:spPr>
        <p:txBody>
          <a:bodyPr>
            <a:normAutofit/>
          </a:bodyPr>
          <a:lstStyle/>
          <a:p>
            <a:pPr marL="0" indent="0" algn="ctr">
              <a:lnSpc>
                <a:spcPct val="150000"/>
              </a:lnSpc>
              <a:buNone/>
            </a:pPr>
            <a:r>
              <a:rPr lang="en-US" sz="2000" dirty="0"/>
              <a:t>We really do appreciate your feedback!</a:t>
            </a:r>
          </a:p>
          <a:p>
            <a:pPr algn="ctr">
              <a:lnSpc>
                <a:spcPct val="150000"/>
              </a:lnSpc>
            </a:pPr>
            <a:endParaRPr lang="en-US" sz="2000" dirty="0"/>
          </a:p>
          <a:p>
            <a:pPr algn="ctr">
              <a:lnSpc>
                <a:spcPct val="150000"/>
              </a:lnSpc>
            </a:pPr>
            <a:endParaRPr lang="en-US" sz="2000" dirty="0"/>
          </a:p>
          <a:p>
            <a:pPr algn="ctr">
              <a:lnSpc>
                <a:spcPct val="150000"/>
              </a:lnSpc>
            </a:pPr>
            <a:endParaRPr lang="en-US" sz="2000" dirty="0"/>
          </a:p>
          <a:p>
            <a:pPr marL="0" indent="0">
              <a:lnSpc>
                <a:spcPct val="150000"/>
              </a:lnSpc>
              <a:buNone/>
            </a:pPr>
            <a:r>
              <a:rPr lang="en-US" sz="2000" dirty="0"/>
              <a:t>When you exit the webinar, you will automatically be taken to an online webinar evaluation. Please take a few minutes to complete the survey and help us plan future webinars.</a:t>
            </a:r>
          </a:p>
        </p:txBody>
      </p:sp>
      <p:pic>
        <p:nvPicPr>
          <p:cNvPr id="8" name="Picture 7">
            <a:extLst>
              <a:ext uri="{FF2B5EF4-FFF2-40B4-BE49-F238E27FC236}">
                <a16:creationId xmlns:a16="http://schemas.microsoft.com/office/drawing/2014/main" id="{A65877AC-5A80-4C19-AEF1-465ED1E2FEE6}"/>
              </a:ext>
            </a:extLst>
          </p:cNvPr>
          <p:cNvPicPr>
            <a:picLocks noChangeAspect="1"/>
          </p:cNvPicPr>
          <p:nvPr/>
        </p:nvPicPr>
        <p:blipFill>
          <a:blip r:embed="rId2"/>
          <a:stretch>
            <a:fillRect/>
          </a:stretch>
        </p:blipFill>
        <p:spPr>
          <a:xfrm>
            <a:off x="4880925" y="2432999"/>
            <a:ext cx="2143125" cy="1200150"/>
          </a:xfrm>
          <a:prstGeom prst="rect">
            <a:avLst/>
          </a:prstGeom>
        </p:spPr>
      </p:pic>
      <p:pic>
        <p:nvPicPr>
          <p:cNvPr id="4" name="Picture 3" descr="A drawing of a face&#10;&#10;Description automatically generated">
            <a:extLst>
              <a:ext uri="{FF2B5EF4-FFF2-40B4-BE49-F238E27FC236}">
                <a16:creationId xmlns:a16="http://schemas.microsoft.com/office/drawing/2014/main" id="{45F2BBEE-FD8B-486E-B76C-337B1445CADD}"/>
              </a:ext>
            </a:extLst>
          </p:cNvPr>
          <p:cNvPicPr>
            <a:picLocks noChangeAspect="1"/>
          </p:cNvPicPr>
          <p:nvPr/>
        </p:nvPicPr>
        <p:blipFill>
          <a:blip r:embed="rId3"/>
          <a:stretch>
            <a:fillRect/>
          </a:stretch>
        </p:blipFill>
        <p:spPr>
          <a:xfrm>
            <a:off x="10351381" y="5350491"/>
            <a:ext cx="1187027" cy="1188421"/>
          </a:xfrm>
          <a:prstGeom prst="rect">
            <a:avLst/>
          </a:prstGeom>
        </p:spPr>
      </p:pic>
      <p:pic>
        <p:nvPicPr>
          <p:cNvPr id="3" name="Picture 2">
            <a:extLst>
              <a:ext uri="{FF2B5EF4-FFF2-40B4-BE49-F238E27FC236}">
                <a16:creationId xmlns:a16="http://schemas.microsoft.com/office/drawing/2014/main" id="{D1FE014F-9A65-46DD-8773-DEA7FEC7BE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871" y="5457824"/>
            <a:ext cx="1407459" cy="1085370"/>
          </a:xfrm>
          <a:prstGeom prst="rect">
            <a:avLst/>
          </a:prstGeom>
        </p:spPr>
      </p:pic>
    </p:spTree>
    <p:extLst>
      <p:ext uri="{BB962C8B-B14F-4D97-AF65-F5344CB8AC3E}">
        <p14:creationId xmlns:p14="http://schemas.microsoft.com/office/powerpoint/2010/main" val="2256010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6"/>
          <p:cNvSpPr txBox="1">
            <a:spLocks noGrp="1"/>
          </p:cNvSpPr>
          <p:nvPr>
            <p:ph type="body" idx="1"/>
          </p:nvPr>
        </p:nvSpPr>
        <p:spPr>
          <a:xfrm>
            <a:off x="2366075" y="318175"/>
            <a:ext cx="8484855" cy="539700"/>
          </a:xfrm>
          <a:prstGeom prst="rect">
            <a:avLst/>
          </a:prstGeom>
          <a:noFill/>
          <a:ln>
            <a:noFill/>
          </a:ln>
        </p:spPr>
        <p:txBody>
          <a:bodyPr spcFirstLastPara="1" wrap="square" lIns="91400" tIns="45700" rIns="91400" bIns="45700" anchor="t" anchorCtr="0">
            <a:noAutofit/>
          </a:bodyPr>
          <a:lstStyle/>
          <a:p>
            <a:pPr marL="0" indent="0" algn="l">
              <a:lnSpc>
                <a:spcPct val="80000"/>
              </a:lnSpc>
              <a:spcBef>
                <a:spcPts val="0"/>
              </a:spcBef>
            </a:pPr>
            <a:r>
              <a:rPr lang="en-US" sz="2400">
                <a:latin typeface="Century Schoolbook"/>
                <a:ea typeface="Century Schoolbook"/>
                <a:cs typeface="Century Schoolbook"/>
                <a:sym typeface="Century Schoolbook"/>
              </a:rPr>
              <a:t>MOVING IMAGE AND SOUND RESEARCH AT NARA</a:t>
            </a:r>
            <a:endParaRPr sz="2400">
              <a:latin typeface="Century Schoolbook"/>
              <a:ea typeface="Century Schoolbook"/>
              <a:cs typeface="Century Schoolbook"/>
              <a:sym typeface="Century Schoolbook"/>
            </a:endParaRPr>
          </a:p>
        </p:txBody>
      </p:sp>
      <p:sp>
        <p:nvSpPr>
          <p:cNvPr id="67" name="Google Shape;67;p6"/>
          <p:cNvSpPr/>
          <p:nvPr/>
        </p:nvSpPr>
        <p:spPr>
          <a:xfrm>
            <a:off x="285345" y="1459538"/>
            <a:ext cx="11552136" cy="4052786"/>
          </a:xfrm>
          <a:prstGeom prst="rect">
            <a:avLst/>
          </a:prstGeom>
          <a:noFill/>
          <a:ln>
            <a:noFill/>
          </a:ln>
        </p:spPr>
        <p:txBody>
          <a:bodyPr spcFirstLastPara="1" wrap="square" lIns="121900" tIns="60933" rIns="121900" bIns="60933" anchor="t" anchorCtr="0">
            <a:spAutoFit/>
          </a:bodyPr>
          <a:lstStyle/>
          <a:p>
            <a:pPr indent="-152396" defTabSz="1219170">
              <a:buClr>
                <a:srgbClr val="5B9BD5"/>
              </a:buClr>
              <a:buSzPts val="1800"/>
              <a:buFont typeface="Arial"/>
              <a:buChar char="•"/>
            </a:pPr>
            <a:r>
              <a:rPr lang="en-US" sz="2400" kern="0" dirty="0">
                <a:solidFill>
                  <a:srgbClr val="000000"/>
                </a:solidFill>
                <a:latin typeface="Century Schoolbook"/>
                <a:ea typeface="Century Schoolbook"/>
                <a:cs typeface="Century Schoolbook"/>
                <a:sym typeface="Century Schoolbook"/>
              </a:rPr>
              <a:t>  2010 - 2018: Emphasized digital transition of research room operations</a:t>
            </a:r>
            <a:endParaRPr sz="1867" kern="0" dirty="0">
              <a:solidFill>
                <a:srgbClr val="000000"/>
              </a:solidFill>
              <a:latin typeface="Century Schoolbook"/>
              <a:ea typeface="Century Schoolbook"/>
              <a:cs typeface="Century Schoolbook"/>
              <a:sym typeface="Century Schoolbook"/>
            </a:endParaRPr>
          </a:p>
          <a:p>
            <a:pPr defTabSz="1219170">
              <a:spcBef>
                <a:spcPts val="800"/>
              </a:spcBef>
              <a:buClr>
                <a:srgbClr val="000000"/>
              </a:buClr>
            </a:pPr>
            <a:endParaRPr sz="2239" kern="0" dirty="0">
              <a:solidFill>
                <a:srgbClr val="000000"/>
              </a:solidFill>
              <a:latin typeface="Century Schoolbook"/>
              <a:ea typeface="Century Schoolbook"/>
              <a:cs typeface="Century Schoolbook"/>
              <a:sym typeface="Century Schoolbook"/>
            </a:endParaRPr>
          </a:p>
          <a:p>
            <a:pPr indent="-152396" defTabSz="1219170">
              <a:buClr>
                <a:srgbClr val="5B9BD5"/>
              </a:buClr>
              <a:buSzPts val="1800"/>
              <a:buFont typeface="Century Schoolbook"/>
              <a:buChar char="•"/>
            </a:pPr>
            <a:r>
              <a:rPr lang="en-US" sz="2400" kern="0" dirty="0">
                <a:solidFill>
                  <a:srgbClr val="000000"/>
                </a:solidFill>
                <a:latin typeface="Century Schoolbook"/>
                <a:ea typeface="Century Schoolbook"/>
                <a:cs typeface="Century Schoolbook"/>
                <a:sym typeface="Century Schoolbook"/>
              </a:rPr>
              <a:t>  Annual work plans emphasized two approaches:</a:t>
            </a:r>
            <a:endParaRPr sz="1867" kern="0" dirty="0">
              <a:solidFill>
                <a:srgbClr val="000000"/>
              </a:solidFill>
              <a:latin typeface="Century Schoolbook"/>
              <a:ea typeface="Century Schoolbook"/>
              <a:cs typeface="Century Schoolbook"/>
              <a:sym typeface="Century Schoolbook"/>
            </a:endParaRPr>
          </a:p>
          <a:p>
            <a:pPr marL="990575" lvl="1" indent="-380990" defTabSz="1219170">
              <a:buClr>
                <a:srgbClr val="5B9BD5"/>
              </a:buClr>
              <a:buSzPts val="1600"/>
              <a:buFont typeface="Century Schoolbook"/>
              <a:buChar char="•"/>
            </a:pPr>
            <a:r>
              <a:rPr lang="en-US" sz="2133" kern="0" dirty="0">
                <a:solidFill>
                  <a:srgbClr val="000000"/>
                </a:solidFill>
                <a:latin typeface="Century Schoolbook"/>
                <a:ea typeface="Century Schoolbook"/>
                <a:cs typeface="Century Schoolbook"/>
                <a:sym typeface="Century Schoolbook"/>
              </a:rPr>
              <a:t>Identify and prioritize legacy reference collection for digitization</a:t>
            </a:r>
            <a:endParaRPr sz="1867" kern="0" dirty="0">
              <a:solidFill>
                <a:srgbClr val="000000"/>
              </a:solidFill>
              <a:latin typeface="Century Schoolbook"/>
              <a:ea typeface="Century Schoolbook"/>
              <a:cs typeface="Century Schoolbook"/>
              <a:sym typeface="Century Schoolbook"/>
            </a:endParaRPr>
          </a:p>
          <a:p>
            <a:pPr marL="990575" lvl="1" indent="-380990" defTabSz="1219170">
              <a:buClr>
                <a:srgbClr val="5B9BD5"/>
              </a:buClr>
              <a:buSzPts val="1600"/>
              <a:buFont typeface="Century Schoolbook"/>
              <a:buChar char="•"/>
            </a:pPr>
            <a:r>
              <a:rPr lang="en-US" sz="2133" kern="0" dirty="0">
                <a:solidFill>
                  <a:srgbClr val="000000"/>
                </a:solidFill>
                <a:latin typeface="Century Schoolbook"/>
                <a:ea typeface="Century Schoolbook"/>
                <a:cs typeface="Century Schoolbook"/>
                <a:sym typeface="Century Schoolbook"/>
              </a:rPr>
              <a:t>Phase out and replace analog reference service model with digital reference service model</a:t>
            </a:r>
            <a:endParaRPr sz="1867" kern="0" dirty="0">
              <a:solidFill>
                <a:srgbClr val="000000"/>
              </a:solidFill>
              <a:latin typeface="Century Schoolbook"/>
              <a:ea typeface="Century Schoolbook"/>
              <a:cs typeface="Century Schoolbook"/>
              <a:sym typeface="Century Schoolbook"/>
            </a:endParaRPr>
          </a:p>
          <a:p>
            <a:pPr marL="1523962" lvl="2" indent="-304792" defTabSz="1219170">
              <a:buClr>
                <a:srgbClr val="5B9BD5"/>
              </a:buClr>
              <a:buSzPts val="1600"/>
              <a:buFont typeface="Century Schoolbook"/>
              <a:buChar char="•"/>
            </a:pPr>
            <a:r>
              <a:rPr lang="en-US" sz="2133" kern="0" dirty="0">
                <a:solidFill>
                  <a:srgbClr val="000000"/>
                </a:solidFill>
                <a:latin typeface="Century Schoolbook"/>
                <a:ea typeface="Century Schoolbook"/>
                <a:cs typeface="Century Schoolbook"/>
                <a:sym typeface="Century Schoolbook"/>
              </a:rPr>
              <a:t>Reduced analog playback workstations</a:t>
            </a:r>
            <a:endParaRPr sz="1867" kern="0" dirty="0">
              <a:solidFill>
                <a:srgbClr val="000000"/>
              </a:solidFill>
              <a:latin typeface="Century Schoolbook"/>
              <a:ea typeface="Century Schoolbook"/>
              <a:cs typeface="Century Schoolbook"/>
              <a:sym typeface="Century Schoolbook"/>
            </a:endParaRPr>
          </a:p>
          <a:p>
            <a:pPr marL="1523962" lvl="2" indent="-304792" defTabSz="1219170">
              <a:buClr>
                <a:srgbClr val="5B9BD5"/>
              </a:buClr>
              <a:buSzPts val="1600"/>
              <a:buFont typeface="Century Schoolbook"/>
              <a:buChar char="•"/>
            </a:pPr>
            <a:r>
              <a:rPr lang="en-US" sz="2133" kern="0" dirty="0">
                <a:solidFill>
                  <a:srgbClr val="000000"/>
                </a:solidFill>
                <a:latin typeface="Century Schoolbook"/>
                <a:ea typeface="Century Schoolbook"/>
                <a:cs typeface="Century Schoolbook"/>
                <a:sym typeface="Century Schoolbook"/>
              </a:rPr>
              <a:t>Reduced variety of analog copy types served</a:t>
            </a:r>
            <a:endParaRPr sz="1867" kern="0" dirty="0">
              <a:solidFill>
                <a:srgbClr val="000000"/>
              </a:solidFill>
              <a:latin typeface="Century Schoolbook"/>
              <a:ea typeface="Century Schoolbook"/>
              <a:cs typeface="Century Schoolbook"/>
              <a:sym typeface="Century Schoolbook"/>
            </a:endParaRPr>
          </a:p>
          <a:p>
            <a:pPr marL="1219170" lvl="2" defTabSz="1219170">
              <a:buClr>
                <a:srgbClr val="000000"/>
              </a:buClr>
            </a:pPr>
            <a:endParaRPr sz="2133" kern="0" dirty="0">
              <a:solidFill>
                <a:srgbClr val="000000"/>
              </a:solidFill>
              <a:latin typeface="Century Schoolbook"/>
              <a:ea typeface="Century Schoolbook"/>
              <a:cs typeface="Century Schoolbook"/>
              <a:sym typeface="Century Schoolbook"/>
            </a:endParaRPr>
          </a:p>
          <a:p>
            <a:pPr indent="-152396" defTabSz="1219170">
              <a:buClr>
                <a:srgbClr val="5B9BD5"/>
              </a:buClr>
              <a:buSzPts val="1800"/>
              <a:buFont typeface="Century Schoolbook"/>
              <a:buChar char="•"/>
            </a:pPr>
            <a:r>
              <a:rPr lang="en-US" sz="2400" kern="0" dirty="0">
                <a:solidFill>
                  <a:srgbClr val="000000"/>
                </a:solidFill>
                <a:latin typeface="Century Schoolbook"/>
                <a:ea typeface="Century Schoolbook"/>
                <a:cs typeface="Century Schoolbook"/>
                <a:sym typeface="Century Schoolbook"/>
              </a:rPr>
              <a:t>  Transitioned to digital delivery</a:t>
            </a:r>
            <a:endParaRPr sz="1867" kern="0" dirty="0">
              <a:solidFill>
                <a:srgbClr val="000000"/>
              </a:solidFill>
              <a:latin typeface="Century Schoolbook"/>
              <a:ea typeface="Century Schoolbook"/>
              <a:cs typeface="Century Schoolbook"/>
              <a:sym typeface="Century Schoolbook"/>
            </a:endParaRPr>
          </a:p>
          <a:p>
            <a:pPr marL="990575" lvl="1" indent="-380990" defTabSz="1219170">
              <a:spcBef>
                <a:spcPts val="560"/>
              </a:spcBef>
              <a:buClr>
                <a:srgbClr val="5B9BD5"/>
              </a:buClr>
              <a:buSzPts val="1600"/>
              <a:buFont typeface="Arial"/>
              <a:buChar char="•"/>
            </a:pPr>
            <a:r>
              <a:rPr lang="en-US" sz="2133" kern="0" dirty="0">
                <a:solidFill>
                  <a:srgbClr val="000000"/>
                </a:solidFill>
                <a:latin typeface="Century Schoolbook"/>
                <a:ea typeface="Century Schoolbook"/>
                <a:cs typeface="Century Schoolbook"/>
                <a:sym typeface="Century Schoolbook"/>
              </a:rPr>
              <a:t>onsite and offsite models </a:t>
            </a:r>
            <a:endParaRPr sz="1867" kern="0" dirty="0">
              <a:solidFill>
                <a:srgbClr val="000000"/>
              </a:solidFill>
              <a:latin typeface="Arial"/>
              <a:cs typeface="Arial"/>
              <a:sym typeface="Arial"/>
            </a:endParaRPr>
          </a:p>
        </p:txBody>
      </p:sp>
    </p:spTree>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Wood Type">
  <a:themeElements>
    <a:clrScheme name="Wood Type">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Wood Type">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4.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2549</Words>
  <Application>Microsoft Office PowerPoint</Application>
  <PresentationFormat>Widescreen</PresentationFormat>
  <Paragraphs>415</Paragraphs>
  <Slides>80</Slides>
  <Notes>18</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80</vt:i4>
      </vt:variant>
    </vt:vector>
  </HeadingPairs>
  <TitlesOfParts>
    <vt:vector size="97" baseType="lpstr">
      <vt:lpstr>Arial</vt:lpstr>
      <vt:lpstr>Calibri</vt:lpstr>
      <vt:lpstr>Calibri Light</vt:lpstr>
      <vt:lpstr>Century Schoolbook</vt:lpstr>
      <vt:lpstr>Georgia</vt:lpstr>
      <vt:lpstr>Lora</vt:lpstr>
      <vt:lpstr>Merriweather</vt:lpstr>
      <vt:lpstr>Noto Sans Symbols</vt:lpstr>
      <vt:lpstr>Source Sans Pro</vt:lpstr>
      <vt:lpstr>Times New Roman</vt:lpstr>
      <vt:lpstr>Trebuchet MS</vt:lpstr>
      <vt:lpstr>Wingdings</vt:lpstr>
      <vt:lpstr>Wingdings 3</vt:lpstr>
      <vt:lpstr>Office Theme</vt:lpstr>
      <vt:lpstr>Facet</vt:lpstr>
      <vt:lpstr>Wood Type</vt:lpstr>
      <vt:lpstr>1_Office Theme</vt:lpstr>
      <vt:lpstr>CoSA-NARA Webinar  Preserving Audiovisual Materials </vt:lpstr>
      <vt:lpstr>Welcome and Agenda</vt:lpstr>
      <vt:lpstr>Speakers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Digitization Inputs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Digitizing Video Tapes at the Pennsylvania State Archives  Wesley Decker Archivist</vt:lpstr>
      <vt:lpstr>What the PA State Archives Can Digitize</vt:lpstr>
      <vt:lpstr>What the PA State Archives Can’t Digitize</vt:lpstr>
      <vt:lpstr>¾ Inch U-matic Tapes</vt:lpstr>
      <vt:lpstr>¾ inch U-matic Tape Decks</vt:lpstr>
      <vt:lpstr>¾ inch U-matic Tape Decks</vt:lpstr>
      <vt:lpstr>Betacam Tapes </vt:lpstr>
      <vt:lpstr>Betacam Tapes</vt:lpstr>
      <vt:lpstr>Betacam Tapes</vt:lpstr>
      <vt:lpstr>Betacam Tape Decks</vt:lpstr>
      <vt:lpstr>Betacam Tape Decks</vt:lpstr>
      <vt:lpstr>Betacam Tape Decks</vt:lpstr>
      <vt:lpstr>VHS Tapes</vt:lpstr>
      <vt:lpstr>VHS Tape Decks</vt:lpstr>
      <vt:lpstr>VHS Tape Decks</vt:lpstr>
      <vt:lpstr>Digitization Process: Accessories</vt:lpstr>
      <vt:lpstr>Digitization Process: Accessories</vt:lpstr>
      <vt:lpstr>Digitization Process: Accessories</vt:lpstr>
      <vt:lpstr>Digitization Process: Accessories</vt:lpstr>
      <vt:lpstr>Digitization Process: Accessories</vt:lpstr>
      <vt:lpstr>Digitization Process: Accessories</vt:lpstr>
      <vt:lpstr>Digitization Process: Applications </vt:lpstr>
      <vt:lpstr>Digitization Process: Applications</vt:lpstr>
      <vt:lpstr>Digitization Process: Applications</vt:lpstr>
      <vt:lpstr>Digitization Process: Applications</vt:lpstr>
      <vt:lpstr>Digitization Process: Applications</vt:lpstr>
      <vt:lpstr>Post-Digitization Processing: VideoBank Digital Asset Management System</vt:lpstr>
      <vt:lpstr>Post-Digitization Processing: VideoBank Digital Asset Management System</vt:lpstr>
      <vt:lpstr>Post-Digitization Processing: VideoBank Digital Asset Management System</vt:lpstr>
      <vt:lpstr>Post-Digitization Processing: VideoBank Digital Asset Management System</vt:lpstr>
      <vt:lpstr>Post-Digitization Processing: VideoBank Digital Asset Management System</vt:lpstr>
      <vt:lpstr>Post-Digitization Processing: VideoBank Digital Asset Management System</vt:lpstr>
      <vt:lpstr>Closing Advice</vt:lpstr>
      <vt:lpstr>Contact</vt:lpstr>
      <vt:lpstr>Audiovisual Preservation</vt:lpstr>
      <vt:lpstr>     Introduction</vt:lpstr>
      <vt:lpstr>Identification of media in collections</vt:lpstr>
      <vt:lpstr>Prioritizing media for digitization</vt:lpstr>
      <vt:lpstr>Assessment of audio media</vt:lpstr>
      <vt:lpstr>Reel-to-reel audio tape   Oral History interview with Lou Sesher at the PFJH Meeting</vt:lpstr>
      <vt:lpstr>Audio cassette tapes</vt:lpstr>
      <vt:lpstr>Vinyl records, LP’s, phonographs</vt:lpstr>
      <vt:lpstr>Record Group 13.204</vt:lpstr>
      <vt:lpstr>“Jorlai” Record Player</vt:lpstr>
      <vt:lpstr>Tascam CD-A580 + Focusrite + cable </vt:lpstr>
      <vt:lpstr>Tascam ¼”  2-Track Recorder (BR-20)  reel-to-reel player</vt:lpstr>
      <vt:lpstr>Tascam ¼” 2-Track Recorder (BR-20)  reel-to-reel player</vt:lpstr>
      <vt:lpstr>Reel-to-reel Track Formats:          Half-Track Stereo (2-track stereo)</vt:lpstr>
      <vt:lpstr> Quarter-Track and Monoaural</vt:lpstr>
      <vt:lpstr>Tape repair</vt:lpstr>
      <vt:lpstr>  Audacity software   open source, free </vt:lpstr>
      <vt:lpstr>   Ingesting into VideoBank</vt:lpstr>
      <vt:lpstr>Processing descriptive metadata in VideoBank</vt:lpstr>
      <vt:lpstr>Processing descriptive metadata in VideoBank</vt:lpstr>
      <vt:lpstr>   Thank you!                  Email: mvaligorsk@pa.gov  </vt:lpstr>
      <vt:lpstr>Questions &amp; Comments</vt:lpstr>
      <vt:lpstr>News from NARA </vt:lpstr>
      <vt:lpstr> Upcoming Webinars  </vt:lpstr>
      <vt:lpstr>2020 Electronic Records Day October 9, 2020</vt:lpstr>
      <vt:lpstr>Webinar 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CoSA-NARA Webinar  Preserving Audiovisual Materials</dc:title>
  <dc:creator>Barbara Teague</dc:creator>
  <cp:lastModifiedBy>Rebecca Julson</cp:lastModifiedBy>
  <cp:revision>6</cp:revision>
  <dcterms:created xsi:type="dcterms:W3CDTF">2020-10-06T17:38:39Z</dcterms:created>
  <dcterms:modified xsi:type="dcterms:W3CDTF">2020-10-08T14:06:06Z</dcterms:modified>
</cp:coreProperties>
</file>